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76" r:id="rId3"/>
    <p:sldId id="286" r:id="rId4"/>
    <p:sldId id="284" r:id="rId5"/>
    <p:sldId id="275" r:id="rId6"/>
    <p:sldId id="277" r:id="rId7"/>
    <p:sldId id="278" r:id="rId8"/>
    <p:sldId id="283" r:id="rId9"/>
    <p:sldId id="279" r:id="rId10"/>
    <p:sldId id="280" r:id="rId11"/>
    <p:sldId id="281" r:id="rId12"/>
    <p:sldId id="282" r:id="rId13"/>
    <p:sldId id="295" r:id="rId14"/>
    <p:sldId id="296" r:id="rId15"/>
    <p:sldId id="285" r:id="rId16"/>
    <p:sldId id="287" r:id="rId17"/>
    <p:sldId id="288" r:id="rId18"/>
    <p:sldId id="289" r:id="rId19"/>
    <p:sldId id="292" r:id="rId20"/>
    <p:sldId id="293" r:id="rId21"/>
    <p:sldId id="290" r:id="rId22"/>
    <p:sldId id="291" r:id="rId23"/>
    <p:sldId id="29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1735"/>
    <a:srgbClr val="00E9ED"/>
    <a:srgbClr val="538A63"/>
    <a:srgbClr val="FFC001"/>
    <a:srgbClr val="7030A0"/>
    <a:srgbClr val="E9EB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685"/>
    <p:restoredTop sz="46649"/>
  </p:normalViewPr>
  <p:slideViewPr>
    <p:cSldViewPr snapToGrid="0" snapToObjects="1">
      <p:cViewPr varScale="1">
        <p:scale>
          <a:sx n="24" d="100"/>
          <a:sy n="24" d="100"/>
        </p:scale>
        <p:origin x="1200" y="184"/>
      </p:cViewPr>
      <p:guideLst/>
    </p:cSldViewPr>
  </p:slideViewPr>
  <p:outlineViewPr>
    <p:cViewPr>
      <p:scale>
        <a:sx n="33" d="100"/>
        <a:sy n="33" d="100"/>
      </p:scale>
      <p:origin x="0" y="-356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5" d="100"/>
          <a:sy n="75" d="100"/>
        </p:scale>
        <p:origin x="2296" y="1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A4F5A-D443-CD45-8305-5C1E3E882CE1}" type="datetimeFigureOut">
              <a:rPr lang="en-US" smtClean="0"/>
              <a:t>7/14/20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A62B9-F050-0248-9F09-166D4AB336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11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8400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357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Double-dummy, double-blind, placebo controlled trial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Non-Inferiority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40 sites in Argentina, Brazil, Peru, South Africa, Thailand, USA and Vietnam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45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Double-dummy, double-blind, placebo controlled trial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Superiority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3,200 cisgender women in sub-Saharan</a:t>
            </a:r>
            <a:r>
              <a:rPr lang="en-US" sz="1200" baseline="0" dirty="0"/>
              <a:t> African countries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6844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Shionogi (biotech) developed the compound, GSK and it’s partner </a:t>
            </a:r>
            <a:r>
              <a:rPr lang="en-US" sz="1200" dirty="0" err="1"/>
              <a:t>ViiV</a:t>
            </a:r>
            <a:r>
              <a:rPr lang="en-US" sz="1200" dirty="0"/>
              <a:t> bought the license.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Scientists within </a:t>
            </a:r>
            <a:r>
              <a:rPr lang="en-US" sz="1200" dirty="0" err="1"/>
              <a:t>ViiV</a:t>
            </a:r>
            <a:r>
              <a:rPr lang="en-US" sz="1200" dirty="0"/>
              <a:t> predominantly, relying significantly on basic science that guided other integrase inhibitors as well as data on mechanisms of protection from Truvada as oral </a:t>
            </a:r>
            <a:r>
              <a:rPr lang="en-US" sz="1200" dirty="0" err="1"/>
              <a:t>PrEP.</a:t>
            </a:r>
            <a:endParaRPr lang="en-US" sz="1200" dirty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Discussions or market</a:t>
            </a:r>
            <a:r>
              <a:rPr lang="en-US" sz="1200" baseline="0" dirty="0"/>
              <a:t> research </a:t>
            </a:r>
            <a:r>
              <a:rPr lang="en-US" sz="1200" dirty="0"/>
              <a:t>with the community and clinicians indicating a desire for long-acting drugs</a:t>
            </a:r>
            <a:r>
              <a:rPr lang="en-US" sz="1200" baseline="0" dirty="0"/>
              <a:t> for both</a:t>
            </a:r>
            <a:r>
              <a:rPr lang="en-US" sz="1200" dirty="0"/>
              <a:t> treatment</a:t>
            </a:r>
            <a:r>
              <a:rPr lang="en-US" sz="1200" baseline="0" dirty="0"/>
              <a:t> and prevention</a:t>
            </a: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82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Although very</a:t>
            </a:r>
            <a:r>
              <a:rPr lang="en-US" baseline="0" dirty="0"/>
              <a:t> little of the drug is needed to suppress HIV reproduction compared to other antiretrovirals, could it be reformulated to:</a:t>
            </a:r>
          </a:p>
          <a:p>
            <a:r>
              <a:rPr lang="en-US" baseline="0" dirty="0"/>
              <a:t>Not degrade in solution</a:t>
            </a:r>
          </a:p>
          <a:p>
            <a:r>
              <a:rPr lang="en-US" baseline="0" dirty="0"/>
              <a:t>Be released continuously</a:t>
            </a:r>
          </a:p>
          <a:p>
            <a:r>
              <a:rPr lang="en-US" baseline="0" dirty="0"/>
              <a:t>Be delivered in an acceptable manner (e.g. how many injections and where).</a:t>
            </a:r>
          </a:p>
          <a:p>
            <a:r>
              <a:rPr lang="en-US" baseline="0" dirty="0"/>
              <a:t>If injection was the only option, how would you ensure safety if a person reacted badly to the drug?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78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313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33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27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8544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526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JESS:</a:t>
            </a:r>
            <a:r>
              <a:rPr lang="en-US" baseline="0" dirty="0"/>
              <a:t> Please build two </a:t>
            </a:r>
            <a:r>
              <a:rPr lang="en-US" baseline="0" dirty="0" err="1"/>
              <a:t>VoxVoice</a:t>
            </a:r>
            <a:r>
              <a:rPr lang="en-US" baseline="0" dirty="0"/>
              <a:t> polls for this.</a:t>
            </a:r>
          </a:p>
          <a:p>
            <a:endParaRPr lang="en-US" baseline="0" dirty="0"/>
          </a:p>
          <a:p>
            <a:r>
              <a:rPr lang="en-US" b="1" baseline="0" dirty="0"/>
              <a:t>Multiple Choice Poll #1</a:t>
            </a:r>
            <a:endParaRPr lang="en-US" baseline="0" dirty="0"/>
          </a:p>
          <a:p>
            <a:r>
              <a:rPr lang="en-US" b="1" baseline="0" dirty="0"/>
              <a:t>Question) </a:t>
            </a:r>
            <a:r>
              <a:rPr lang="en-US" baseline="0" dirty="0"/>
              <a:t>At what stages along the product development pathway have you engaged meaningfully and deeply with researchers? (choose any that apply)</a:t>
            </a:r>
          </a:p>
          <a:p>
            <a:r>
              <a:rPr lang="en-US" b="1" baseline="0" dirty="0"/>
              <a:t>Answers)</a:t>
            </a:r>
          </a:p>
          <a:p>
            <a:r>
              <a:rPr lang="en-US" baseline="0" dirty="0"/>
              <a:t>Stage 1 – Basic Research</a:t>
            </a:r>
          </a:p>
          <a:p>
            <a:r>
              <a:rPr lang="en-US" baseline="0" dirty="0"/>
              <a:t>Stage 2 – Design &amp; Discovery</a:t>
            </a:r>
          </a:p>
          <a:p>
            <a:r>
              <a:rPr lang="en-US" baseline="0" dirty="0"/>
              <a:t>Stage 3 – Pre-Clinical</a:t>
            </a:r>
          </a:p>
          <a:p>
            <a:r>
              <a:rPr lang="en-US" baseline="0" dirty="0"/>
              <a:t>Stage 4a – Phase I Clinical Trial</a:t>
            </a:r>
          </a:p>
          <a:p>
            <a:r>
              <a:rPr lang="en-US" baseline="0" dirty="0"/>
              <a:t>Stage 4b – Phase II Clinical Trial</a:t>
            </a:r>
          </a:p>
          <a:p>
            <a:r>
              <a:rPr lang="en-US" baseline="0" dirty="0"/>
              <a:t>Stage 4c – Phase III </a:t>
            </a:r>
            <a:r>
              <a:rPr lang="en-US" baseline="0" dirty="0" err="1"/>
              <a:t>Clnical</a:t>
            </a:r>
            <a:r>
              <a:rPr lang="en-US" baseline="0" dirty="0"/>
              <a:t> Trial</a:t>
            </a:r>
          </a:p>
          <a:p>
            <a:r>
              <a:rPr lang="en-US" baseline="0" dirty="0"/>
              <a:t>Stage 5 – Regulatory Filing and Approval</a:t>
            </a:r>
          </a:p>
          <a:p>
            <a:r>
              <a:rPr lang="en-US" baseline="0" dirty="0"/>
              <a:t>Stage 6 – Post-Marketing Activities</a:t>
            </a:r>
          </a:p>
          <a:p>
            <a:endParaRPr lang="en-US" b="0" baseline="0" dirty="0"/>
          </a:p>
          <a:p>
            <a:r>
              <a:rPr lang="en-US" b="1" baseline="0" dirty="0"/>
              <a:t>Multiple Choice Poll #2</a:t>
            </a:r>
            <a:endParaRPr lang="en-US" baseline="0" dirty="0"/>
          </a:p>
          <a:p>
            <a:r>
              <a:rPr lang="en-US" b="1" baseline="0" dirty="0"/>
              <a:t>Question) </a:t>
            </a:r>
            <a:r>
              <a:rPr lang="en-US" b="0" baseline="0" dirty="0"/>
              <a:t>When you engaged with researchers, who designed, developed and hosted the engagement process</a:t>
            </a:r>
            <a:r>
              <a:rPr lang="en-US" baseline="0" dirty="0"/>
              <a:t>? (choose any that apply)</a:t>
            </a:r>
          </a:p>
          <a:p>
            <a:r>
              <a:rPr lang="en-US" b="1" baseline="0" dirty="0"/>
              <a:t>Answers)</a:t>
            </a:r>
          </a:p>
          <a:p>
            <a:r>
              <a:rPr lang="en-US" baseline="0" dirty="0"/>
              <a:t>Government trial network – they developed &amp; organized</a:t>
            </a:r>
          </a:p>
          <a:p>
            <a:r>
              <a:rPr lang="en-US" baseline="0" dirty="0"/>
              <a:t>Community Advisory Group – Pharmaceutical</a:t>
            </a:r>
          </a:p>
          <a:p>
            <a:r>
              <a:rPr lang="en-US" baseline="0" dirty="0"/>
              <a:t>Clinical Trial Advisory Group Member</a:t>
            </a:r>
          </a:p>
          <a:p>
            <a:r>
              <a:rPr lang="en-US" baseline="0" dirty="0"/>
              <a:t>Meeting developed and led by advocates</a:t>
            </a:r>
          </a:p>
          <a:p>
            <a:r>
              <a:rPr lang="en-US" baseline="0" dirty="0"/>
              <a:t>Meeting developed and led by civil society organization</a:t>
            </a:r>
          </a:p>
          <a:p>
            <a:r>
              <a:rPr lang="en-US" baseline="0" dirty="0"/>
              <a:t>Meeting developed and led by civil society organization</a:t>
            </a:r>
          </a:p>
          <a:p>
            <a:r>
              <a:rPr lang="en-US" baseline="0" dirty="0"/>
              <a:t>Other</a:t>
            </a: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7331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006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3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832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56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39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dirty="0"/>
              <a:t>Poll #1</a:t>
            </a:r>
          </a:p>
          <a:p>
            <a:r>
              <a:rPr lang="en-US" b="1" dirty="0"/>
              <a:t>Question</a:t>
            </a:r>
          </a:p>
          <a:p>
            <a:r>
              <a:rPr lang="en-US" dirty="0"/>
              <a:t>Which of the follow stakeholders have you engaged with directly?</a:t>
            </a:r>
          </a:p>
          <a:p>
            <a:r>
              <a:rPr lang="en-US" b="1" dirty="0"/>
              <a:t>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Ethicists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Clinical research experts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Normative Bodies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Government funders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Regulators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Market</a:t>
            </a:r>
            <a:r>
              <a:rPr lang="en-US" baseline="0" dirty="0"/>
              <a:t> Researchers</a:t>
            </a:r>
          </a:p>
          <a:p>
            <a:endParaRPr lang="en-US" baseline="0" dirty="0"/>
          </a:p>
          <a:p>
            <a:r>
              <a:rPr lang="en-US" sz="1400" b="1" dirty="0"/>
              <a:t>Poll #2</a:t>
            </a:r>
          </a:p>
          <a:p>
            <a:r>
              <a:rPr lang="en-US" b="1" dirty="0"/>
              <a:t>Question</a:t>
            </a:r>
          </a:p>
          <a:p>
            <a:r>
              <a:rPr lang="en-US" dirty="0"/>
              <a:t>What</a:t>
            </a:r>
            <a:r>
              <a:rPr lang="en-US" baseline="0" dirty="0"/>
              <a:t> resources were available to you in preparation for your engagement with stakeholders</a:t>
            </a:r>
            <a:r>
              <a:rPr lang="en-US" dirty="0"/>
              <a:t>?</a:t>
            </a:r>
          </a:p>
          <a:p>
            <a:r>
              <a:rPr lang="en-US" b="1" dirty="0"/>
              <a:t>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Pre-meeting preparation with fellow</a:t>
            </a:r>
            <a:r>
              <a:rPr lang="en-US" baseline="0" dirty="0"/>
              <a:t> advocates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Specific training or courses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Videos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Printed or online</a:t>
            </a:r>
            <a:r>
              <a:rPr lang="en-US" baseline="0" dirty="0"/>
              <a:t> materials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 was not provided with or didn’t know of resources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 could not access resources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770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08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76313" indent="-455613">
              <a:buFont typeface="Arial" panose="020B0604020202020204" pitchFamily="34" charset="0"/>
              <a:buChar char="•"/>
            </a:pPr>
            <a:r>
              <a:rPr lang="en-US" sz="1200" dirty="0">
                <a:latin typeface="Arial Narrow" panose="020B0604020202020204" pitchFamily="34" charset="0"/>
                <a:cs typeface="Arial Narrow" panose="020B0604020202020204" pitchFamily="34" charset="0"/>
              </a:rPr>
              <a:t>What is long-acting cabotegravir (CAB-LA)?</a:t>
            </a:r>
          </a:p>
          <a:p>
            <a:pPr marL="976313" indent="-455613">
              <a:buFont typeface="Arial" panose="020B0604020202020204" pitchFamily="34" charset="0"/>
              <a:buChar char="•"/>
            </a:pPr>
            <a:r>
              <a:rPr lang="en-US" sz="1200" dirty="0">
                <a:latin typeface="Arial Narrow" panose="020B0604020202020204" pitchFamily="34" charset="0"/>
                <a:cs typeface="Arial Narrow" panose="020B0604020202020204" pitchFamily="34" charset="0"/>
              </a:rPr>
              <a:t>Why is it being studied for HIV prevention?</a:t>
            </a:r>
          </a:p>
          <a:p>
            <a:pPr marL="976313" indent="-455613">
              <a:buFont typeface="Arial" panose="020B0604020202020204" pitchFamily="34" charset="0"/>
              <a:buChar char="•"/>
            </a:pPr>
            <a:r>
              <a:rPr lang="en-US" sz="1200" dirty="0">
                <a:latin typeface="Arial Narrow" panose="020B0604020202020204" pitchFamily="34" charset="0"/>
                <a:cs typeface="Arial Narrow" panose="020B0604020202020204" pitchFamily="34" charset="0"/>
              </a:rPr>
              <a:t>What populations are being included in the existing studies?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449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</a:t>
            </a:r>
            <a:r>
              <a:rPr lang="en-US" baseline="0" dirty="0"/>
              <a:t> to ask the participants in person (no poll necessary)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Is long-acting cabotegravir, or CAB-LA a vaccine, broadly-neutralizing antibody, or a type of antiretroviral drug? 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Where along the stages of product development is CAB-LA?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62B9-F050-0248-9F09-166D4AB336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45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0D9C1-D8E8-CE40-834B-FC6288EA2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11188"/>
            <a:ext cx="9144000" cy="2178424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B99E8E-3882-DE44-806A-94652E11A2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1318"/>
            <a:ext cx="9144000" cy="124431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7A12B-0D27-594F-BA31-FABBE0E41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7E79B-B932-6248-BC79-6686E6C8E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8BD11-6138-7C45-82A6-CD2518330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mastheadhigdef.pdf">
            <a:extLst>
              <a:ext uri="{FF2B5EF4-FFF2-40B4-BE49-F238E27FC236}">
                <a16:creationId xmlns:a16="http://schemas.microsoft.com/office/drawing/2014/main" id="{C5780E7A-16B9-E749-9718-DBCA1E423B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-6350"/>
            <a:ext cx="12192754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202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41BD53-D720-4C4E-8CEB-32EC933DD0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B04ECB-F6BB-2742-A892-999AAB93D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32BEE3-FF78-DC4C-AB04-9C2D2A116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47915B-E2AA-6A4E-B58A-9EC90E54B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976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5972C9-CA42-D44E-BD35-5F8058F550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33243A-9773-0A49-9B33-A229D6B559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466DD-E347-6D47-9ABB-0BD3E8A76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0E7CB-2CA4-3040-9271-98BAB5F7A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9415A-2353-084F-BF9F-6EB077AFE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182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B2115-607A-C741-B311-864E2D23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05AC11-02A4-1840-8AB7-D3885B518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5136B9-236A-A847-A8B5-71942AF57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95D6C-F0B1-E741-A594-30E579904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DC0E1-DE8B-634B-A04E-77ADDCE0E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989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C0FFE-EEDC-9849-A8B2-286DD1CB7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5445DA-F9F6-B242-B3DC-E06463778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71649-6747-A943-81C9-69F96E9F5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96D74F-D52E-DC43-917A-23D6420A7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BCD730-96C3-CE41-870C-7623AB0A1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0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5E85E-ED72-C84A-98E4-842641010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14F0B-5963-1747-A130-9CD79CC351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2DAF8-B08E-6343-AAB5-EDBF8E369A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903B08-30DE-6F4D-8ECE-C087F300B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D40E43-E110-FF4D-977E-D63F15E6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EB8318-9148-3648-A1EC-0008C451F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241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D1AF8-7AA6-EC49-BD2B-BBA9DE996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56"/>
            <a:ext cx="10515600" cy="112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D843D-9AE1-8A49-BEF2-EACEB37C6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E511DB-CA73-094D-B6F4-5239423159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0C3912-244B-5648-8E3A-2C14A2A549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34B2C5-CE46-2B49-A5EF-8454F010DF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9826B5-BBCD-A74D-9020-F51B56B04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856D6E-AEA5-024F-987D-8787F0048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503646-A278-6D4B-B9A0-FD80950FC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81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11FAA-E968-5949-AB8C-FEB92623E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4AFAF7-9A09-9C44-92BB-8C074C1A4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B136E3-8351-5347-9492-A9750EE7C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B3DFD9-F911-0944-BDCC-C3AE245C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668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CB6821-8F65-444D-8535-896AA9BA4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DBA20B-50F7-6145-8D9A-AD63C7980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8B1AB6-ABC5-A04F-AC9D-0BDD337B3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35E0EC-B91A-B243-8F49-3E44E82AFF0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645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94FCF-F820-B441-B92C-D70BC23DB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36526"/>
            <a:ext cx="11033965" cy="685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BEAC5-9EA3-BD40-B44E-D73664598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640541"/>
            <a:ext cx="6172200" cy="422050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2A010-8AC1-6941-9FE3-68D641FC9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6682"/>
            <a:ext cx="3932237" cy="350230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94B523-45A9-DA42-BF12-95217ACCB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F8DEC0-0850-2749-AF7B-5A32C3825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86681A-AEE3-BC48-8E30-883F57AC1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F89F31-B330-4440-8E96-AA557DBE2CF6}"/>
              </a:ext>
            </a:extLst>
          </p:cNvPr>
          <p:cNvSpPr/>
          <p:nvPr userDrawn="1"/>
        </p:nvSpPr>
        <p:spPr>
          <a:xfrm>
            <a:off x="836612" y="1640541"/>
            <a:ext cx="3977435" cy="497541"/>
          </a:xfrm>
          <a:prstGeom prst="rect">
            <a:avLst/>
          </a:prstGeom>
          <a:solidFill>
            <a:srgbClr val="AE1735"/>
          </a:solidFill>
          <a:ln>
            <a:solidFill>
              <a:srgbClr val="AE1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739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F7EFC-3A57-8A44-885D-3C728411F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EB4E55-F0C4-2E4F-B9A1-60D202CD5A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5CF683-F664-CB47-9873-21911B1CD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E50B1-618D-D744-B4CC-2A55D5087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A09EE-95E3-3B48-AD6E-6B9EEA85F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B68DDE-8BFF-964E-8483-125EE6509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53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93B661-562F-AF4D-A861-0B8B8D850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8225" y="1559859"/>
            <a:ext cx="11080376" cy="4617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A0474-2362-F64C-909B-130FBC8CFE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E8D32-C1D3-AA4F-81F2-3BA58B03D21E}" type="datetimeFigureOut">
              <a:rPr lang="en-US" smtClean="0"/>
              <a:t>7/14/20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12989-A7B7-5B43-A988-55B2C0C6F4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40493-3864-4042-91CA-CE157C965C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13938-4729-9543-B464-4AE011D32B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ound Single Corner Rectangle 6">
            <a:extLst>
              <a:ext uri="{FF2B5EF4-FFF2-40B4-BE49-F238E27FC236}">
                <a16:creationId xmlns:a16="http://schemas.microsoft.com/office/drawing/2014/main" id="{0C2591E2-098A-6141-85D6-67920C881A78}"/>
              </a:ext>
            </a:extLst>
          </p:cNvPr>
          <p:cNvSpPr/>
          <p:nvPr userDrawn="1"/>
        </p:nvSpPr>
        <p:spPr>
          <a:xfrm>
            <a:off x="0" y="1"/>
            <a:ext cx="12192000" cy="995081"/>
          </a:xfrm>
          <a:prstGeom prst="round1Rect">
            <a:avLst>
              <a:gd name="adj" fmla="val 50000"/>
            </a:avLst>
          </a:prstGeom>
          <a:solidFill>
            <a:srgbClr val="AE18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AAAB17-B336-CF49-97A2-D26829BB1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048" y="155667"/>
            <a:ext cx="11510682" cy="839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7A0894-9BA2-8F42-95A9-EB9D8DF2B985}"/>
              </a:ext>
            </a:extLst>
          </p:cNvPr>
          <p:cNvSpPr/>
          <p:nvPr userDrawn="1"/>
        </p:nvSpPr>
        <p:spPr>
          <a:xfrm>
            <a:off x="0" y="1134126"/>
            <a:ext cx="12192000" cy="17023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89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bg1"/>
          </a:solidFill>
          <a:latin typeface="Cambria" panose="02040503050406030204" pitchFamily="18" charset="0"/>
          <a:ea typeface="+mj-ea"/>
          <a:cs typeface="+mj-cs"/>
        </a:defRPr>
      </a:lvl1pPr>
    </p:titleStyle>
    <p:bodyStyle>
      <a:lvl1pPr marL="400050" indent="-38735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SzPct val="100000"/>
        <a:buFont typeface="System Font Regular"/>
        <a:buChar char="●"/>
        <a:tabLst/>
        <a:defRPr sz="2800" b="0" i="0" kern="1200">
          <a:solidFill>
            <a:schemeClr val="tx1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STIXGeneral-Regular" pitchFamily="2" charset="2"/>
        <a:buChar char="⎯"/>
        <a:defRPr sz="2400" b="0" i="0" kern="1200">
          <a:solidFill>
            <a:schemeClr val="tx1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Wingdings" pitchFamily="2" charset="2"/>
        <a:buChar char="§"/>
        <a:defRPr sz="2000" b="0" i="0" kern="1200">
          <a:solidFill>
            <a:schemeClr val="tx1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Courier New" panose="02070309020205020404" pitchFamily="49" charset="0"/>
        <a:buChar char="o"/>
        <a:defRPr sz="1800" b="0" i="0" kern="1200">
          <a:solidFill>
            <a:schemeClr val="tx1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System Font Regular"/>
        <a:buChar char="‣"/>
        <a:defRPr sz="1800" b="0" i="0" kern="1200">
          <a:solidFill>
            <a:schemeClr val="tx1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7A6FF-1E74-B640-A0C8-1A78C27392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HIV Prevention</a:t>
            </a:r>
            <a:br>
              <a:rPr lang="en-US" sz="5400" dirty="0"/>
            </a:br>
            <a:r>
              <a:rPr lang="en-US" sz="5400" dirty="0"/>
              <a:t>Product Pathway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71C394-0483-3240-A425-E3A6646250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43718"/>
            <a:ext cx="9144000" cy="1091919"/>
          </a:xfrm>
        </p:spPr>
        <p:txBody>
          <a:bodyPr>
            <a:normAutofit/>
          </a:bodyPr>
          <a:lstStyle/>
          <a:p>
            <a:r>
              <a:rPr lang="en-US" sz="4000" dirty="0"/>
              <a:t>Steps and Stakeholders</a:t>
            </a:r>
          </a:p>
        </p:txBody>
      </p:sp>
    </p:spTree>
    <p:extLst>
      <p:ext uri="{BB962C8B-B14F-4D97-AF65-F5344CB8AC3E}">
        <p14:creationId xmlns:p14="http://schemas.microsoft.com/office/powerpoint/2010/main" val="362105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6F246F-1E90-C241-8A37-089DF3BDDC80}"/>
              </a:ext>
            </a:extLst>
          </p:cNvPr>
          <p:cNvSpPr txBox="1"/>
          <p:nvPr/>
        </p:nvSpPr>
        <p:spPr>
          <a:xfrm>
            <a:off x="914399" y="1266936"/>
            <a:ext cx="8131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50" algn="ctr"/>
            <a:r>
              <a:rPr lang="en-US" sz="4000" b="1" dirty="0">
                <a:solidFill>
                  <a:srgbClr val="AE17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Long-Acting Cabotegravir (CAB-LA)</a:t>
            </a:r>
          </a:p>
        </p:txBody>
      </p:sp>
    </p:spTree>
    <p:extLst>
      <p:ext uri="{BB962C8B-B14F-4D97-AF65-F5344CB8AC3E}">
        <p14:creationId xmlns:p14="http://schemas.microsoft.com/office/powerpoint/2010/main" val="3187407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05376-0A28-8541-A56B-22EDDD69F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Long-Acting Cabotegravir (CAB-LA) Research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37BF0B6-7B0D-3341-815D-7F912DDDC6A8}"/>
              </a:ext>
            </a:extLst>
          </p:cNvPr>
          <p:cNvGrpSpPr/>
          <p:nvPr/>
        </p:nvGrpSpPr>
        <p:grpSpPr>
          <a:xfrm>
            <a:off x="237971" y="1961781"/>
            <a:ext cx="11798819" cy="3744257"/>
            <a:chOff x="237971" y="1961781"/>
            <a:chExt cx="11798819" cy="3744257"/>
          </a:xfrm>
        </p:grpSpPr>
        <p:sp>
          <p:nvSpPr>
            <p:cNvPr id="44" name="Trapezoid 43">
              <a:extLst>
                <a:ext uri="{FF2B5EF4-FFF2-40B4-BE49-F238E27FC236}">
                  <a16:creationId xmlns:a16="http://schemas.microsoft.com/office/drawing/2014/main" id="{16C7823B-648A-B94B-B693-8E2244A374ED}"/>
                </a:ext>
              </a:extLst>
            </p:cNvPr>
            <p:cNvSpPr/>
            <p:nvPr/>
          </p:nvSpPr>
          <p:spPr>
            <a:xfrm rot="5400000">
              <a:off x="-822511" y="3121958"/>
              <a:ext cx="3648637" cy="1519520"/>
            </a:xfrm>
            <a:prstGeom prst="trapezoid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rapezoid 53">
              <a:extLst>
                <a:ext uri="{FF2B5EF4-FFF2-40B4-BE49-F238E27FC236}">
                  <a16:creationId xmlns:a16="http://schemas.microsoft.com/office/drawing/2014/main" id="{AA28C64C-1224-D049-B27B-932794FD8056}"/>
                </a:ext>
              </a:extLst>
            </p:cNvPr>
            <p:cNvSpPr/>
            <p:nvPr/>
          </p:nvSpPr>
          <p:spPr>
            <a:xfrm rot="5400000">
              <a:off x="943537" y="3121960"/>
              <a:ext cx="3648637" cy="1519520"/>
            </a:xfrm>
            <a:prstGeom prst="trapezoid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rapezoid 54">
              <a:extLst>
                <a:ext uri="{FF2B5EF4-FFF2-40B4-BE49-F238E27FC236}">
                  <a16:creationId xmlns:a16="http://schemas.microsoft.com/office/drawing/2014/main" id="{24D6CEDF-0817-AF48-A051-22EF46EA793B}"/>
                </a:ext>
              </a:extLst>
            </p:cNvPr>
            <p:cNvSpPr/>
            <p:nvPr/>
          </p:nvSpPr>
          <p:spPr>
            <a:xfrm rot="5400000">
              <a:off x="2709585" y="3121958"/>
              <a:ext cx="3648637" cy="1519520"/>
            </a:xfrm>
            <a:prstGeom prst="trapezoid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rapezoid 55">
              <a:extLst>
                <a:ext uri="{FF2B5EF4-FFF2-40B4-BE49-F238E27FC236}">
                  <a16:creationId xmlns:a16="http://schemas.microsoft.com/office/drawing/2014/main" id="{62FF4D53-EE85-E04F-9B74-36C1FCEDEE80}"/>
                </a:ext>
              </a:extLst>
            </p:cNvPr>
            <p:cNvSpPr/>
            <p:nvPr/>
          </p:nvSpPr>
          <p:spPr>
            <a:xfrm rot="5400000">
              <a:off x="5180104" y="2408517"/>
              <a:ext cx="3648637" cy="2856753"/>
            </a:xfrm>
            <a:prstGeom prst="trapezoid">
              <a:avLst>
                <a:gd name="adj" fmla="val 12841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rapezoid 56">
              <a:extLst>
                <a:ext uri="{FF2B5EF4-FFF2-40B4-BE49-F238E27FC236}">
                  <a16:creationId xmlns:a16="http://schemas.microsoft.com/office/drawing/2014/main" id="{C569FE0A-180B-6C4F-B5AD-BEA58C62A52B}"/>
                </a:ext>
              </a:extLst>
            </p:cNvPr>
            <p:cNvSpPr/>
            <p:nvPr/>
          </p:nvSpPr>
          <p:spPr>
            <a:xfrm rot="5400000">
              <a:off x="7599825" y="3121958"/>
              <a:ext cx="3648637" cy="1519520"/>
            </a:xfrm>
            <a:prstGeom prst="trapezoi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rapezoid 57">
              <a:extLst>
                <a:ext uri="{FF2B5EF4-FFF2-40B4-BE49-F238E27FC236}">
                  <a16:creationId xmlns:a16="http://schemas.microsoft.com/office/drawing/2014/main" id="{DF95FCC6-CCEA-B349-9143-041FB311EB28}"/>
                </a:ext>
              </a:extLst>
            </p:cNvPr>
            <p:cNvSpPr/>
            <p:nvPr/>
          </p:nvSpPr>
          <p:spPr>
            <a:xfrm rot="5400000">
              <a:off x="9365874" y="3121958"/>
              <a:ext cx="3648637" cy="1519520"/>
            </a:xfrm>
            <a:prstGeom prst="trapezoid">
              <a:avLst/>
            </a:prstGeom>
            <a:solidFill>
              <a:srgbClr val="AE1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riangle 58">
              <a:extLst>
                <a:ext uri="{FF2B5EF4-FFF2-40B4-BE49-F238E27FC236}">
                  <a16:creationId xmlns:a16="http://schemas.microsoft.com/office/drawing/2014/main" id="{58A0EF93-3DD7-804B-8433-3DDB4B90AC1D}"/>
                </a:ext>
              </a:extLst>
            </p:cNvPr>
            <p:cNvSpPr/>
            <p:nvPr/>
          </p:nvSpPr>
          <p:spPr>
            <a:xfrm rot="5400000">
              <a:off x="9947075" y="3646393"/>
              <a:ext cx="685799" cy="4064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riangle 59">
              <a:extLst>
                <a:ext uri="{FF2B5EF4-FFF2-40B4-BE49-F238E27FC236}">
                  <a16:creationId xmlns:a16="http://schemas.microsoft.com/office/drawing/2014/main" id="{11A4E92E-ABC2-4A42-A84F-79C3325A8464}"/>
                </a:ext>
              </a:extLst>
            </p:cNvPr>
            <p:cNvSpPr/>
            <p:nvPr/>
          </p:nvSpPr>
          <p:spPr>
            <a:xfrm rot="5400000">
              <a:off x="8169081" y="3678518"/>
              <a:ext cx="685799" cy="4064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riangle 60">
              <a:extLst>
                <a:ext uri="{FF2B5EF4-FFF2-40B4-BE49-F238E27FC236}">
                  <a16:creationId xmlns:a16="http://schemas.microsoft.com/office/drawing/2014/main" id="{1A4BEE37-0177-BB4D-B200-9E8F10093FD0}"/>
                </a:ext>
              </a:extLst>
            </p:cNvPr>
            <p:cNvSpPr/>
            <p:nvPr/>
          </p:nvSpPr>
          <p:spPr>
            <a:xfrm rot="5400000">
              <a:off x="5033309" y="3646393"/>
              <a:ext cx="685799" cy="406400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riangle 61">
              <a:extLst>
                <a:ext uri="{FF2B5EF4-FFF2-40B4-BE49-F238E27FC236}">
                  <a16:creationId xmlns:a16="http://schemas.microsoft.com/office/drawing/2014/main" id="{BD197529-1505-A244-BF22-29234BF41E11}"/>
                </a:ext>
              </a:extLst>
            </p:cNvPr>
            <p:cNvSpPr/>
            <p:nvPr/>
          </p:nvSpPr>
          <p:spPr>
            <a:xfrm rot="5400000">
              <a:off x="3333756" y="3678518"/>
              <a:ext cx="685799" cy="40640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riangle 62">
              <a:extLst>
                <a:ext uri="{FF2B5EF4-FFF2-40B4-BE49-F238E27FC236}">
                  <a16:creationId xmlns:a16="http://schemas.microsoft.com/office/drawing/2014/main" id="{15C52650-75E5-314B-B9C3-88ED67A9CACB}"/>
                </a:ext>
              </a:extLst>
            </p:cNvPr>
            <p:cNvSpPr/>
            <p:nvPr/>
          </p:nvSpPr>
          <p:spPr>
            <a:xfrm rot="5400000">
              <a:off x="1464601" y="3678518"/>
              <a:ext cx="685799" cy="406400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6AEF927-1D8F-6B48-974F-BBCE12C9F0A1}"/>
                </a:ext>
              </a:extLst>
            </p:cNvPr>
            <p:cNvSpPr txBox="1"/>
            <p:nvPr/>
          </p:nvSpPr>
          <p:spPr>
            <a:xfrm rot="475244">
              <a:off x="237971" y="3421394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Basic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Research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95DA1CC-3F37-D14C-9560-E1D4A8296099}"/>
                </a:ext>
              </a:extLst>
            </p:cNvPr>
            <p:cNvSpPr txBox="1"/>
            <p:nvPr/>
          </p:nvSpPr>
          <p:spPr>
            <a:xfrm rot="475244">
              <a:off x="2036709" y="3434093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Design &amp; Discovery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ED37F9D-9C6C-7743-B99D-FA5B4717BE09}"/>
                </a:ext>
              </a:extLst>
            </p:cNvPr>
            <p:cNvSpPr txBox="1"/>
            <p:nvPr/>
          </p:nvSpPr>
          <p:spPr>
            <a:xfrm rot="475244">
              <a:off x="3840063" y="3434093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Pre-Clinical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098DBF7-0357-564E-B643-CF015B680682}"/>
                </a:ext>
              </a:extLst>
            </p:cNvPr>
            <p:cNvSpPr txBox="1"/>
            <p:nvPr/>
          </p:nvSpPr>
          <p:spPr>
            <a:xfrm rot="650311">
              <a:off x="6012198" y="2899073"/>
              <a:ext cx="1933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Clinical</a:t>
              </a: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157D6FE5-C8DD-0C4C-AD8A-7CDD12B74C5C}"/>
                </a:ext>
              </a:extLst>
            </p:cNvPr>
            <p:cNvCxnSpPr>
              <a:cxnSpLocks/>
            </p:cNvCxnSpPr>
            <p:nvPr/>
          </p:nvCxnSpPr>
          <p:spPr>
            <a:xfrm>
              <a:off x="5844978" y="3429000"/>
              <a:ext cx="2232218" cy="407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5ED2AEC0-8793-C244-BBDC-362120B0A08C}"/>
                </a:ext>
              </a:extLst>
            </p:cNvPr>
            <p:cNvSpPr txBox="1"/>
            <p:nvPr/>
          </p:nvSpPr>
          <p:spPr>
            <a:xfrm rot="16977518">
              <a:off x="5560191" y="3935369"/>
              <a:ext cx="1181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21D36E1-E102-B742-ACB5-9F595CBBE463}"/>
                </a:ext>
              </a:extLst>
            </p:cNvPr>
            <p:cNvSpPr txBox="1"/>
            <p:nvPr/>
          </p:nvSpPr>
          <p:spPr>
            <a:xfrm rot="16977518">
              <a:off x="6259533" y="4045187"/>
              <a:ext cx="1181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II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2FD8A4F-D8C8-8846-B2F4-C7544E7FE420}"/>
                </a:ext>
              </a:extLst>
            </p:cNvPr>
            <p:cNvSpPr txBox="1"/>
            <p:nvPr/>
          </p:nvSpPr>
          <p:spPr>
            <a:xfrm rot="16977518">
              <a:off x="6830307" y="4196415"/>
              <a:ext cx="1281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III</a:t>
              </a: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0C909F9-EBF1-C149-B624-89B020BCFC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70467" y="3599430"/>
              <a:ext cx="272111" cy="11941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2C79204A-7A36-5A4F-BE6D-82FE87D138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65940" y="3709248"/>
              <a:ext cx="272111" cy="11941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AE760B3-4FE0-D847-96AB-06CB61B7CE94}"/>
                </a:ext>
              </a:extLst>
            </p:cNvPr>
            <p:cNvSpPr txBox="1"/>
            <p:nvPr/>
          </p:nvSpPr>
          <p:spPr>
            <a:xfrm rot="475244">
              <a:off x="8714409" y="3433211"/>
              <a:ext cx="15195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Regulatory Filing &amp; Approval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7B3F842-1ED8-D042-9C2A-21195D01D387}"/>
                </a:ext>
              </a:extLst>
            </p:cNvPr>
            <p:cNvSpPr txBox="1"/>
            <p:nvPr/>
          </p:nvSpPr>
          <p:spPr>
            <a:xfrm rot="475244">
              <a:off x="10517269" y="3095409"/>
              <a:ext cx="1519521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Post-Marketing &amp; Investigator Initiated Research</a:t>
              </a: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B19F2B60-12DC-0747-B050-D983A3DEFF12}"/>
                </a:ext>
              </a:extLst>
            </p:cNvPr>
            <p:cNvSpPr/>
            <p:nvPr/>
          </p:nvSpPr>
          <p:spPr>
            <a:xfrm>
              <a:off x="705245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E54540D-91C2-5741-B598-6498C014CA16}"/>
                </a:ext>
              </a:extLst>
            </p:cNvPr>
            <p:cNvSpPr txBox="1"/>
            <p:nvPr/>
          </p:nvSpPr>
          <p:spPr>
            <a:xfrm>
              <a:off x="859594" y="207367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7030A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8800D13-75A2-ED40-8FAA-999066274955}"/>
                </a:ext>
              </a:extLst>
            </p:cNvPr>
            <p:cNvSpPr/>
            <p:nvPr/>
          </p:nvSpPr>
          <p:spPr>
            <a:xfrm>
              <a:off x="2471293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7191117-867B-4A41-B13C-BEA2E421C30B}"/>
                </a:ext>
              </a:extLst>
            </p:cNvPr>
            <p:cNvSpPr txBox="1"/>
            <p:nvPr/>
          </p:nvSpPr>
          <p:spPr>
            <a:xfrm>
              <a:off x="2629691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70C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2</a:t>
              </a: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D4341E1A-070D-754E-BC9F-82D46AA2C613}"/>
                </a:ext>
              </a:extLst>
            </p:cNvPr>
            <p:cNvSpPr/>
            <p:nvPr/>
          </p:nvSpPr>
          <p:spPr>
            <a:xfrm>
              <a:off x="9174724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CC8AD2F-B402-9247-A00A-42901E50F49D}"/>
                </a:ext>
              </a:extLst>
            </p:cNvPr>
            <p:cNvSpPr txBox="1"/>
            <p:nvPr/>
          </p:nvSpPr>
          <p:spPr>
            <a:xfrm>
              <a:off x="9329073" y="207367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4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5</a:t>
              </a: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21F332B-AC34-3F46-A373-A0BB8E834C1A}"/>
                </a:ext>
              </a:extLst>
            </p:cNvPr>
            <p:cNvSpPr/>
            <p:nvPr/>
          </p:nvSpPr>
          <p:spPr>
            <a:xfrm>
              <a:off x="10940772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E17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E2353C4D-3874-9843-910F-5F336E00483B}"/>
                </a:ext>
              </a:extLst>
            </p:cNvPr>
            <p:cNvSpPr txBox="1"/>
            <p:nvPr/>
          </p:nvSpPr>
          <p:spPr>
            <a:xfrm>
              <a:off x="11099170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AE1735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6</a:t>
              </a: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A72E99A1-E8A3-D44D-AC12-13A188DBBC89}"/>
                </a:ext>
              </a:extLst>
            </p:cNvPr>
            <p:cNvSpPr/>
            <p:nvPr/>
          </p:nvSpPr>
          <p:spPr>
            <a:xfrm>
              <a:off x="4265032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C8D0CC25-51E1-1F46-B431-6A38D2E8FA1C}"/>
                </a:ext>
              </a:extLst>
            </p:cNvPr>
            <p:cNvSpPr txBox="1"/>
            <p:nvPr/>
          </p:nvSpPr>
          <p:spPr>
            <a:xfrm>
              <a:off x="4423430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5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3</a:t>
              </a: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DCEBBE25-75AB-9240-BF3A-B5054247D29E}"/>
                </a:ext>
              </a:extLst>
            </p:cNvPr>
            <p:cNvSpPr/>
            <p:nvPr/>
          </p:nvSpPr>
          <p:spPr>
            <a:xfrm>
              <a:off x="6744926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AACD1FC-B210-7C43-8295-BFC1FC1188BA}"/>
                </a:ext>
              </a:extLst>
            </p:cNvPr>
            <p:cNvSpPr txBox="1"/>
            <p:nvPr/>
          </p:nvSpPr>
          <p:spPr>
            <a:xfrm>
              <a:off x="6903324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3065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94AECCE1-DF51-654D-8D13-E0DCB064348C}"/>
              </a:ext>
            </a:extLst>
          </p:cNvPr>
          <p:cNvGrpSpPr/>
          <p:nvPr/>
        </p:nvGrpSpPr>
        <p:grpSpPr>
          <a:xfrm>
            <a:off x="242048" y="1556871"/>
            <a:ext cx="11798819" cy="3744257"/>
            <a:chOff x="237971" y="1961781"/>
            <a:chExt cx="11798819" cy="3744257"/>
          </a:xfrm>
        </p:grpSpPr>
        <p:sp>
          <p:nvSpPr>
            <p:cNvPr id="57" name="Trapezoid 56">
              <a:extLst>
                <a:ext uri="{FF2B5EF4-FFF2-40B4-BE49-F238E27FC236}">
                  <a16:creationId xmlns:a16="http://schemas.microsoft.com/office/drawing/2014/main" id="{04E720D8-948B-B042-9CEA-9F8C4C3B8C91}"/>
                </a:ext>
              </a:extLst>
            </p:cNvPr>
            <p:cNvSpPr/>
            <p:nvPr/>
          </p:nvSpPr>
          <p:spPr>
            <a:xfrm rot="5400000">
              <a:off x="-822511" y="3121958"/>
              <a:ext cx="3648637" cy="1519520"/>
            </a:xfrm>
            <a:prstGeom prst="trapezoid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rapezoid 57">
              <a:extLst>
                <a:ext uri="{FF2B5EF4-FFF2-40B4-BE49-F238E27FC236}">
                  <a16:creationId xmlns:a16="http://schemas.microsoft.com/office/drawing/2014/main" id="{840BA62D-A500-E94B-952D-4D83E95831B5}"/>
                </a:ext>
              </a:extLst>
            </p:cNvPr>
            <p:cNvSpPr/>
            <p:nvPr/>
          </p:nvSpPr>
          <p:spPr>
            <a:xfrm rot="5400000">
              <a:off x="943537" y="3121960"/>
              <a:ext cx="3648637" cy="1519520"/>
            </a:xfrm>
            <a:prstGeom prst="trapezoid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rapezoid 58">
              <a:extLst>
                <a:ext uri="{FF2B5EF4-FFF2-40B4-BE49-F238E27FC236}">
                  <a16:creationId xmlns:a16="http://schemas.microsoft.com/office/drawing/2014/main" id="{C02973BA-25E4-454C-A11E-05CB0B2D1C95}"/>
                </a:ext>
              </a:extLst>
            </p:cNvPr>
            <p:cNvSpPr/>
            <p:nvPr/>
          </p:nvSpPr>
          <p:spPr>
            <a:xfrm rot="5400000">
              <a:off x="2709585" y="3121958"/>
              <a:ext cx="3648637" cy="1519520"/>
            </a:xfrm>
            <a:prstGeom prst="trapezoid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rapezoid 59">
              <a:extLst>
                <a:ext uri="{FF2B5EF4-FFF2-40B4-BE49-F238E27FC236}">
                  <a16:creationId xmlns:a16="http://schemas.microsoft.com/office/drawing/2014/main" id="{7F51DFE6-5596-7746-8E01-6B1EECB602E6}"/>
                </a:ext>
              </a:extLst>
            </p:cNvPr>
            <p:cNvSpPr/>
            <p:nvPr/>
          </p:nvSpPr>
          <p:spPr>
            <a:xfrm rot="5400000">
              <a:off x="5180104" y="2408517"/>
              <a:ext cx="3648637" cy="2856753"/>
            </a:xfrm>
            <a:prstGeom prst="trapezoid">
              <a:avLst>
                <a:gd name="adj" fmla="val 12841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rapezoid 60">
              <a:extLst>
                <a:ext uri="{FF2B5EF4-FFF2-40B4-BE49-F238E27FC236}">
                  <a16:creationId xmlns:a16="http://schemas.microsoft.com/office/drawing/2014/main" id="{AF2D00B0-800E-F346-AF64-88C646CCA42D}"/>
                </a:ext>
              </a:extLst>
            </p:cNvPr>
            <p:cNvSpPr/>
            <p:nvPr/>
          </p:nvSpPr>
          <p:spPr>
            <a:xfrm rot="5400000">
              <a:off x="7599825" y="3121958"/>
              <a:ext cx="3648637" cy="1519520"/>
            </a:xfrm>
            <a:prstGeom prst="trapezoi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rapezoid 61">
              <a:extLst>
                <a:ext uri="{FF2B5EF4-FFF2-40B4-BE49-F238E27FC236}">
                  <a16:creationId xmlns:a16="http://schemas.microsoft.com/office/drawing/2014/main" id="{8D9EB73B-C4D5-3F44-BB9E-D0A12634B98D}"/>
                </a:ext>
              </a:extLst>
            </p:cNvPr>
            <p:cNvSpPr/>
            <p:nvPr/>
          </p:nvSpPr>
          <p:spPr>
            <a:xfrm rot="5400000">
              <a:off x="9365874" y="3121958"/>
              <a:ext cx="3648637" cy="1519520"/>
            </a:xfrm>
            <a:prstGeom prst="trapezoid">
              <a:avLst/>
            </a:prstGeom>
            <a:solidFill>
              <a:srgbClr val="AE1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riangle 62">
              <a:extLst>
                <a:ext uri="{FF2B5EF4-FFF2-40B4-BE49-F238E27FC236}">
                  <a16:creationId xmlns:a16="http://schemas.microsoft.com/office/drawing/2014/main" id="{EA002859-84FB-D643-B27C-FE23EEC991FB}"/>
                </a:ext>
              </a:extLst>
            </p:cNvPr>
            <p:cNvSpPr/>
            <p:nvPr/>
          </p:nvSpPr>
          <p:spPr>
            <a:xfrm rot="5400000">
              <a:off x="9947075" y="3646393"/>
              <a:ext cx="685799" cy="4064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riangle 63">
              <a:extLst>
                <a:ext uri="{FF2B5EF4-FFF2-40B4-BE49-F238E27FC236}">
                  <a16:creationId xmlns:a16="http://schemas.microsoft.com/office/drawing/2014/main" id="{713D7379-463C-9B41-A27A-E2A7F557E3FA}"/>
                </a:ext>
              </a:extLst>
            </p:cNvPr>
            <p:cNvSpPr/>
            <p:nvPr/>
          </p:nvSpPr>
          <p:spPr>
            <a:xfrm rot="5400000">
              <a:off x="8169081" y="3678518"/>
              <a:ext cx="685799" cy="4064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riangle 64">
              <a:extLst>
                <a:ext uri="{FF2B5EF4-FFF2-40B4-BE49-F238E27FC236}">
                  <a16:creationId xmlns:a16="http://schemas.microsoft.com/office/drawing/2014/main" id="{68FFF6DD-92B8-A946-94A7-4B30FCE35B78}"/>
                </a:ext>
              </a:extLst>
            </p:cNvPr>
            <p:cNvSpPr/>
            <p:nvPr/>
          </p:nvSpPr>
          <p:spPr>
            <a:xfrm rot="5400000">
              <a:off x="5033309" y="3646393"/>
              <a:ext cx="685799" cy="406400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riangle 65">
              <a:extLst>
                <a:ext uri="{FF2B5EF4-FFF2-40B4-BE49-F238E27FC236}">
                  <a16:creationId xmlns:a16="http://schemas.microsoft.com/office/drawing/2014/main" id="{808B3392-8309-B442-B9A7-AE447F93659D}"/>
                </a:ext>
              </a:extLst>
            </p:cNvPr>
            <p:cNvSpPr/>
            <p:nvPr/>
          </p:nvSpPr>
          <p:spPr>
            <a:xfrm rot="5400000">
              <a:off x="3333756" y="3678518"/>
              <a:ext cx="685799" cy="40640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riangle 66">
              <a:extLst>
                <a:ext uri="{FF2B5EF4-FFF2-40B4-BE49-F238E27FC236}">
                  <a16:creationId xmlns:a16="http://schemas.microsoft.com/office/drawing/2014/main" id="{EBC242A3-740E-9C43-ADDF-2D375C612952}"/>
                </a:ext>
              </a:extLst>
            </p:cNvPr>
            <p:cNvSpPr/>
            <p:nvPr/>
          </p:nvSpPr>
          <p:spPr>
            <a:xfrm rot="5400000">
              <a:off x="1464601" y="3678518"/>
              <a:ext cx="685799" cy="406400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58401267-2B44-D641-A26F-55D61A4F672D}"/>
                </a:ext>
              </a:extLst>
            </p:cNvPr>
            <p:cNvSpPr txBox="1"/>
            <p:nvPr/>
          </p:nvSpPr>
          <p:spPr>
            <a:xfrm rot="475244">
              <a:off x="237971" y="3421394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Basic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Research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5ECB49A-470A-C54B-B8DC-844AE320D698}"/>
                </a:ext>
              </a:extLst>
            </p:cNvPr>
            <p:cNvSpPr txBox="1"/>
            <p:nvPr/>
          </p:nvSpPr>
          <p:spPr>
            <a:xfrm rot="475244">
              <a:off x="2036709" y="3434093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Design &amp; Discovery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FF17730-8E41-1046-BB59-750407DD675A}"/>
                </a:ext>
              </a:extLst>
            </p:cNvPr>
            <p:cNvSpPr txBox="1"/>
            <p:nvPr/>
          </p:nvSpPr>
          <p:spPr>
            <a:xfrm rot="475244">
              <a:off x="3840063" y="3434093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Pre-Clinical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C0CC274-ACEA-5F4C-BE85-8F19FDE7CEAF}"/>
                </a:ext>
              </a:extLst>
            </p:cNvPr>
            <p:cNvSpPr txBox="1"/>
            <p:nvPr/>
          </p:nvSpPr>
          <p:spPr>
            <a:xfrm rot="650311">
              <a:off x="6012198" y="2899073"/>
              <a:ext cx="1933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Clinical</a:t>
              </a: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9C294F49-A6CD-F242-86C2-E6449CA44580}"/>
                </a:ext>
              </a:extLst>
            </p:cNvPr>
            <p:cNvCxnSpPr>
              <a:cxnSpLocks/>
            </p:cNvCxnSpPr>
            <p:nvPr/>
          </p:nvCxnSpPr>
          <p:spPr>
            <a:xfrm>
              <a:off x="5844978" y="3429000"/>
              <a:ext cx="2232218" cy="407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45BC4FB-9384-F241-B10C-4C164BB553B9}"/>
                </a:ext>
              </a:extLst>
            </p:cNvPr>
            <p:cNvSpPr txBox="1"/>
            <p:nvPr/>
          </p:nvSpPr>
          <p:spPr>
            <a:xfrm rot="16977518">
              <a:off x="5560191" y="3935369"/>
              <a:ext cx="1181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C2F6B8A-1807-F648-B9D7-EFD4100642CB}"/>
                </a:ext>
              </a:extLst>
            </p:cNvPr>
            <p:cNvSpPr txBox="1"/>
            <p:nvPr/>
          </p:nvSpPr>
          <p:spPr>
            <a:xfrm rot="16977518">
              <a:off x="6259533" y="4045187"/>
              <a:ext cx="1181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II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A86FE36-000C-8C47-9187-78B2D727D245}"/>
                </a:ext>
              </a:extLst>
            </p:cNvPr>
            <p:cNvSpPr txBox="1"/>
            <p:nvPr/>
          </p:nvSpPr>
          <p:spPr>
            <a:xfrm rot="16977518">
              <a:off x="6830307" y="4196415"/>
              <a:ext cx="1281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III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1867A260-E80A-E042-B876-4AB6F559F3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70467" y="3599430"/>
              <a:ext cx="272111" cy="11941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034C48ED-C64D-5F49-BD1F-8A07BAA05D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65940" y="3709248"/>
              <a:ext cx="272111" cy="11941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6E849D0-647E-174B-BCF4-24AD06EAF949}"/>
                </a:ext>
              </a:extLst>
            </p:cNvPr>
            <p:cNvSpPr txBox="1"/>
            <p:nvPr/>
          </p:nvSpPr>
          <p:spPr>
            <a:xfrm rot="475244">
              <a:off x="8714409" y="3433211"/>
              <a:ext cx="15195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Regulatory Filing &amp; Approval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07DE60F8-8737-3944-A5B0-29146AAD874D}"/>
                </a:ext>
              </a:extLst>
            </p:cNvPr>
            <p:cNvSpPr txBox="1"/>
            <p:nvPr/>
          </p:nvSpPr>
          <p:spPr>
            <a:xfrm rot="475244">
              <a:off x="10517269" y="3095409"/>
              <a:ext cx="1519521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Post-Marketing &amp; Investigator Initiated Research</a:t>
              </a: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8252307B-CE80-394E-8E56-B04F7A5BE0B7}"/>
                </a:ext>
              </a:extLst>
            </p:cNvPr>
            <p:cNvSpPr/>
            <p:nvPr/>
          </p:nvSpPr>
          <p:spPr>
            <a:xfrm>
              <a:off x="705245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22E459FA-38BB-7D4E-B037-59F67CABB247}"/>
                </a:ext>
              </a:extLst>
            </p:cNvPr>
            <p:cNvSpPr txBox="1"/>
            <p:nvPr/>
          </p:nvSpPr>
          <p:spPr>
            <a:xfrm>
              <a:off x="859594" y="207367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7030A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413B90E-BC19-A443-82F8-54D2B14BA744}"/>
                </a:ext>
              </a:extLst>
            </p:cNvPr>
            <p:cNvSpPr/>
            <p:nvPr/>
          </p:nvSpPr>
          <p:spPr>
            <a:xfrm>
              <a:off x="2471293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9AAF046-FF9E-684C-83EE-71F2776DD812}"/>
                </a:ext>
              </a:extLst>
            </p:cNvPr>
            <p:cNvSpPr txBox="1"/>
            <p:nvPr/>
          </p:nvSpPr>
          <p:spPr>
            <a:xfrm>
              <a:off x="2629691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70C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2</a:t>
              </a: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CFE2318-F0BA-4842-9D0C-AFFB6611E3EC}"/>
                </a:ext>
              </a:extLst>
            </p:cNvPr>
            <p:cNvSpPr/>
            <p:nvPr/>
          </p:nvSpPr>
          <p:spPr>
            <a:xfrm>
              <a:off x="9174724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84A0B1D-D518-3A44-9F32-C7732A274466}"/>
                </a:ext>
              </a:extLst>
            </p:cNvPr>
            <p:cNvSpPr txBox="1"/>
            <p:nvPr/>
          </p:nvSpPr>
          <p:spPr>
            <a:xfrm>
              <a:off x="9329073" y="207367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4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5</a:t>
              </a: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F3473583-DB0B-E047-B852-B7CE1B0E0D66}"/>
                </a:ext>
              </a:extLst>
            </p:cNvPr>
            <p:cNvSpPr/>
            <p:nvPr/>
          </p:nvSpPr>
          <p:spPr>
            <a:xfrm>
              <a:off x="10940772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E17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A5F6297F-409F-4045-A952-C9123A6C8B8B}"/>
                </a:ext>
              </a:extLst>
            </p:cNvPr>
            <p:cNvSpPr txBox="1"/>
            <p:nvPr/>
          </p:nvSpPr>
          <p:spPr>
            <a:xfrm>
              <a:off x="11099170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AE1735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6</a:t>
              </a: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6F26FAEA-9A61-DD49-990D-D938EB3C9D2E}"/>
                </a:ext>
              </a:extLst>
            </p:cNvPr>
            <p:cNvSpPr/>
            <p:nvPr/>
          </p:nvSpPr>
          <p:spPr>
            <a:xfrm>
              <a:off x="4265032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615106A-340A-F643-93C1-A811F92C5903}"/>
                </a:ext>
              </a:extLst>
            </p:cNvPr>
            <p:cNvSpPr txBox="1"/>
            <p:nvPr/>
          </p:nvSpPr>
          <p:spPr>
            <a:xfrm>
              <a:off x="4423430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5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3</a:t>
              </a: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EE665D4D-D417-6440-B321-D7051269DD6F}"/>
                </a:ext>
              </a:extLst>
            </p:cNvPr>
            <p:cNvSpPr/>
            <p:nvPr/>
          </p:nvSpPr>
          <p:spPr>
            <a:xfrm>
              <a:off x="6744926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A2C9DEF-96C5-9147-9103-6D2F6608B385}"/>
                </a:ext>
              </a:extLst>
            </p:cNvPr>
            <p:cNvSpPr txBox="1"/>
            <p:nvPr/>
          </p:nvSpPr>
          <p:spPr>
            <a:xfrm>
              <a:off x="6903324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4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3805376-0A28-8541-A56B-22EDDD69F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along the pathway is CAB-LA?</a:t>
            </a:r>
          </a:p>
        </p:txBody>
      </p:sp>
      <p:sp>
        <p:nvSpPr>
          <p:cNvPr id="3" name="Up Arrow 2">
            <a:extLst>
              <a:ext uri="{FF2B5EF4-FFF2-40B4-BE49-F238E27FC236}">
                <a16:creationId xmlns:a16="http://schemas.microsoft.com/office/drawing/2014/main" id="{0C6EB726-4E3A-2747-ABDE-B1D372914075}"/>
              </a:ext>
            </a:extLst>
          </p:cNvPr>
          <p:cNvSpPr/>
          <p:nvPr/>
        </p:nvSpPr>
        <p:spPr>
          <a:xfrm>
            <a:off x="6942842" y="4608312"/>
            <a:ext cx="188375" cy="1101496"/>
          </a:xfrm>
          <a:prstGeom prst="upArrow">
            <a:avLst>
              <a:gd name="adj1" fmla="val 8498"/>
              <a:gd name="adj2" fmla="val 14095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Up Arrow 43">
            <a:extLst>
              <a:ext uri="{FF2B5EF4-FFF2-40B4-BE49-F238E27FC236}">
                <a16:creationId xmlns:a16="http://schemas.microsoft.com/office/drawing/2014/main" id="{56CAB7C1-71F9-D948-BF5A-E8FE01CBDA99}"/>
              </a:ext>
            </a:extLst>
          </p:cNvPr>
          <p:cNvSpPr/>
          <p:nvPr/>
        </p:nvSpPr>
        <p:spPr>
          <a:xfrm>
            <a:off x="7410105" y="4599992"/>
            <a:ext cx="188375" cy="1101496"/>
          </a:xfrm>
          <a:prstGeom prst="upArrow">
            <a:avLst>
              <a:gd name="adj1" fmla="val 8498"/>
              <a:gd name="adj2" fmla="val 14095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0920A6-1BFC-134E-BAB5-3D81E4F2958A}"/>
              </a:ext>
            </a:extLst>
          </p:cNvPr>
          <p:cNvSpPr/>
          <p:nvPr/>
        </p:nvSpPr>
        <p:spPr>
          <a:xfrm>
            <a:off x="7381104" y="5701488"/>
            <a:ext cx="3563746" cy="82384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5C2B017-D6F4-4E49-8E01-BF5A9A422CF3}"/>
              </a:ext>
            </a:extLst>
          </p:cNvPr>
          <p:cNvSpPr/>
          <p:nvPr/>
        </p:nvSpPr>
        <p:spPr>
          <a:xfrm>
            <a:off x="3318387" y="5720020"/>
            <a:ext cx="3809938" cy="95270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48B5C1-F35A-E442-9071-0ECF690FA9FB}"/>
              </a:ext>
            </a:extLst>
          </p:cNvPr>
          <p:cNvSpPr txBox="1"/>
          <p:nvPr/>
        </p:nvSpPr>
        <p:spPr>
          <a:xfrm>
            <a:off x="3484689" y="5804238"/>
            <a:ext cx="3422712" cy="836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HPTN 083 – Phase IIb/III</a:t>
            </a:r>
          </a:p>
          <a:p>
            <a:r>
              <a:rPr lang="en-US" sz="1600" dirty="0">
                <a:latin typeface="Arial Narrow" panose="020B0604020202020204" pitchFamily="34" charset="0"/>
                <a:cs typeface="Arial Narrow" panose="020B0604020202020204" pitchFamily="34" charset="0"/>
              </a:rPr>
              <a:t>Non-inferiority study in cis-men and trans-women who have sex with men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36904E2-EE6F-BD4B-86A3-0380ED5FD642}"/>
              </a:ext>
            </a:extLst>
          </p:cNvPr>
          <p:cNvSpPr txBox="1"/>
          <p:nvPr/>
        </p:nvSpPr>
        <p:spPr>
          <a:xfrm>
            <a:off x="7479106" y="5762084"/>
            <a:ext cx="3708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HPTN 084 – Phase III</a:t>
            </a:r>
          </a:p>
          <a:p>
            <a:r>
              <a:rPr lang="en-US" sz="1600" dirty="0">
                <a:latin typeface="Arial Narrow" panose="020B0604020202020204" pitchFamily="34" charset="0"/>
                <a:cs typeface="Arial Narrow" panose="020B0604020202020204" pitchFamily="34" charset="0"/>
              </a:rPr>
              <a:t>Superiority study in cis-gender women</a:t>
            </a:r>
          </a:p>
        </p:txBody>
      </p:sp>
    </p:spTree>
    <p:extLst>
      <p:ext uri="{BB962C8B-B14F-4D97-AF65-F5344CB8AC3E}">
        <p14:creationId xmlns:p14="http://schemas.microsoft.com/office/powerpoint/2010/main" val="1460678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0AF5-6F35-284E-9DE7-2D60C85BE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HPTN-083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3CB39-9DF6-404E-A87A-A24961D9D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772" y="1463893"/>
            <a:ext cx="11080376" cy="1713158"/>
          </a:xfrm>
        </p:spPr>
        <p:txBody>
          <a:bodyPr>
            <a:normAutofit/>
          </a:bodyPr>
          <a:lstStyle/>
          <a:p>
            <a:r>
              <a:rPr lang="en-US" dirty="0"/>
              <a:t>CAB-LA versus TDF+FTC (Truvada) </a:t>
            </a:r>
          </a:p>
          <a:p>
            <a:r>
              <a:rPr lang="en-US" dirty="0"/>
              <a:t>4,500 cisgender men and transgender women who have sex with men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1F20F-D29A-5E4B-8BA9-1215F0CF5313}"/>
              </a:ext>
            </a:extLst>
          </p:cNvPr>
          <p:cNvGrpSpPr/>
          <p:nvPr/>
        </p:nvGrpSpPr>
        <p:grpSpPr>
          <a:xfrm>
            <a:off x="803866" y="3046421"/>
            <a:ext cx="10584268" cy="3523419"/>
            <a:chOff x="350253" y="3210759"/>
            <a:chExt cx="10584268" cy="352341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1AB86A6-B802-FD42-A34F-F3BDCC3C5726}"/>
                </a:ext>
              </a:extLst>
            </p:cNvPr>
            <p:cNvSpPr txBox="1"/>
            <p:nvPr/>
          </p:nvSpPr>
          <p:spPr>
            <a:xfrm>
              <a:off x="374342" y="4700210"/>
              <a:ext cx="953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Arm A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604CEB2-96D4-5746-B2B8-3349EC13679F}"/>
                </a:ext>
              </a:extLst>
            </p:cNvPr>
            <p:cNvSpPr txBox="1"/>
            <p:nvPr/>
          </p:nvSpPr>
          <p:spPr>
            <a:xfrm>
              <a:off x="350253" y="5791960"/>
              <a:ext cx="953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Arm B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5291C66-F2C4-E64C-AE6C-F89A87F62168}"/>
                </a:ext>
              </a:extLst>
            </p:cNvPr>
            <p:cNvGrpSpPr/>
            <p:nvPr/>
          </p:nvGrpSpPr>
          <p:grpSpPr>
            <a:xfrm>
              <a:off x="1437736" y="4520740"/>
              <a:ext cx="3240243" cy="1882154"/>
              <a:chOff x="638015" y="4624671"/>
              <a:chExt cx="3240243" cy="1882154"/>
            </a:xfrm>
          </p:grpSpPr>
          <p:pic>
            <p:nvPicPr>
              <p:cNvPr id="56" name="Picture 55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E1266436-91DF-3241-83C0-3DE06B606C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rgbClr val="00B050">
                    <a:tint val="45000"/>
                    <a:satMod val="400000"/>
                  </a:srgbClr>
                </a:duotone>
              </a:blip>
              <a:stretch>
                <a:fillRect/>
              </a:stretch>
            </p:blipFill>
            <p:spPr>
              <a:xfrm>
                <a:off x="1002414" y="4676950"/>
                <a:ext cx="888193" cy="496523"/>
              </a:xfrm>
              <a:prstGeom prst="rect">
                <a:avLst/>
              </a:prstGeom>
            </p:spPr>
          </p:pic>
          <p:pic>
            <p:nvPicPr>
              <p:cNvPr id="57" name="Picture 56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94B7C636-900F-6E49-9DF3-5E1F117E42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002414" y="5647872"/>
                <a:ext cx="909549" cy="508461"/>
              </a:xfrm>
              <a:prstGeom prst="rect">
                <a:avLst/>
              </a:prstGeom>
            </p:spPr>
          </p:pic>
          <p:pic>
            <p:nvPicPr>
              <p:cNvPr id="58" name="Picture 57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5917547B-18B6-D843-BC5F-29968FA901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00E9ED">
                    <a:tint val="45000"/>
                    <a:satMod val="400000"/>
                  </a:srgbClr>
                </a:duotone>
              </a:blip>
              <a:srcRect l="59589" t="24650" r="986" b="44440"/>
              <a:stretch/>
            </p:blipFill>
            <p:spPr>
              <a:xfrm>
                <a:off x="2742035" y="5681422"/>
                <a:ext cx="511438" cy="441360"/>
              </a:xfrm>
              <a:prstGeom prst="rect">
                <a:avLst/>
              </a:prstGeom>
            </p:spPr>
          </p:pic>
          <p:pic>
            <p:nvPicPr>
              <p:cNvPr id="59" name="Picture 58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55293651-BAB4-394C-9892-EB11BC0D0A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grayscl/>
              </a:blip>
              <a:srcRect l="59589" t="24650" r="986" b="44440"/>
              <a:stretch/>
            </p:blipFill>
            <p:spPr>
              <a:xfrm>
                <a:off x="2742035" y="4624671"/>
                <a:ext cx="511438" cy="441360"/>
              </a:xfrm>
              <a:prstGeom prst="rect">
                <a:avLst/>
              </a:prstGeom>
            </p:spPr>
          </p:pic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CD8E543D-1799-6C4A-9778-FFDBB5C60B93}"/>
                  </a:ext>
                </a:extLst>
              </p:cNvPr>
              <p:cNvSpPr txBox="1"/>
              <p:nvPr/>
            </p:nvSpPr>
            <p:spPr>
              <a:xfrm>
                <a:off x="801252" y="5173473"/>
                <a:ext cx="13118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oral CAB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8D66FABC-3EE1-9145-B532-134C5195E522}"/>
                  </a:ext>
                </a:extLst>
              </p:cNvPr>
              <p:cNvSpPr txBox="1"/>
              <p:nvPr/>
            </p:nvSpPr>
            <p:spPr>
              <a:xfrm>
                <a:off x="2464134" y="6156333"/>
                <a:ext cx="13118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Truvada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6FD68F3-4FAA-D147-B042-588A04D8C52B}"/>
                  </a:ext>
                </a:extLst>
              </p:cNvPr>
              <p:cNvSpPr txBox="1"/>
              <p:nvPr/>
            </p:nvSpPr>
            <p:spPr>
              <a:xfrm>
                <a:off x="2393304" y="5173473"/>
                <a:ext cx="14849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Dummy Truvada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CF13EF51-C8FE-B242-87E7-AAAC52020659}"/>
                  </a:ext>
                </a:extLst>
              </p:cNvPr>
              <p:cNvSpPr txBox="1"/>
              <p:nvPr/>
            </p:nvSpPr>
            <p:spPr>
              <a:xfrm>
                <a:off x="638015" y="6168271"/>
                <a:ext cx="15671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Dummy oral CAB</a:t>
                </a:r>
              </a:p>
            </p:txBody>
          </p:sp>
        </p:grpSp>
        <p:pic>
          <p:nvPicPr>
            <p:cNvPr id="37" name="Picture 36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91F16214-959C-B342-AEA5-9930662D45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rgbClr val="00E9ED">
                  <a:tint val="45000"/>
                  <a:satMod val="400000"/>
                </a:srgbClr>
              </a:duotone>
            </a:blip>
            <a:srcRect l="59589" t="24650" r="986" b="44440"/>
            <a:stretch/>
          </p:blipFill>
          <p:spPr>
            <a:xfrm>
              <a:off x="7588839" y="5740557"/>
              <a:ext cx="511438" cy="441360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ED4066E-CF36-F340-9186-D66546AD995B}"/>
                </a:ext>
              </a:extLst>
            </p:cNvPr>
            <p:cNvSpPr txBox="1"/>
            <p:nvPr/>
          </p:nvSpPr>
          <p:spPr>
            <a:xfrm>
              <a:off x="5405798" y="6292180"/>
              <a:ext cx="1631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Dummy CAB-LA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5C745B0-6A60-9B42-911B-C6DCDC9662FE}"/>
                </a:ext>
              </a:extLst>
            </p:cNvPr>
            <p:cNvSpPr txBox="1"/>
            <p:nvPr/>
          </p:nvSpPr>
          <p:spPr>
            <a:xfrm>
              <a:off x="5520270" y="4914618"/>
              <a:ext cx="1631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Real CAB-LA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6B01F8B-D79F-4940-9FA4-F2C7BB8294CC}"/>
                </a:ext>
              </a:extLst>
            </p:cNvPr>
            <p:cNvSpPr txBox="1"/>
            <p:nvPr/>
          </p:nvSpPr>
          <p:spPr>
            <a:xfrm>
              <a:off x="7102081" y="5022477"/>
              <a:ext cx="14849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Dummy Truvada</a:t>
              </a: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0EE61117-7F05-C546-BE6E-43B57CE8F5EC}"/>
                </a:ext>
              </a:extLst>
            </p:cNvPr>
            <p:cNvGrpSpPr/>
            <p:nvPr/>
          </p:nvGrpSpPr>
          <p:grpSpPr>
            <a:xfrm>
              <a:off x="5766287" y="4130160"/>
              <a:ext cx="2820748" cy="2442011"/>
              <a:chOff x="5766287" y="4130160"/>
              <a:chExt cx="2820748" cy="2442011"/>
            </a:xfrm>
          </p:grpSpPr>
          <p:pic>
            <p:nvPicPr>
              <p:cNvPr id="52" name="Graphic 51" descr="Needle">
                <a:extLst>
                  <a:ext uri="{FF2B5EF4-FFF2-40B4-BE49-F238E27FC236}">
                    <a16:creationId xmlns:a16="http://schemas.microsoft.com/office/drawing/2014/main" id="{85906665-B225-014A-AA7C-C438CA108F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878330" y="4130160"/>
                <a:ext cx="686195" cy="686195"/>
              </a:xfrm>
              <a:prstGeom prst="rect">
                <a:avLst/>
              </a:prstGeom>
            </p:spPr>
          </p:pic>
          <p:pic>
            <p:nvPicPr>
              <p:cNvPr id="53" name="Graphic 52" descr="Needle">
                <a:extLst>
                  <a:ext uri="{FF2B5EF4-FFF2-40B4-BE49-F238E27FC236}">
                    <a16:creationId xmlns:a16="http://schemas.microsoft.com/office/drawing/2014/main" id="{6C03ADAD-912A-6D4F-AF5F-4CA21B9A84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766287" y="5541530"/>
                <a:ext cx="839415" cy="839415"/>
              </a:xfrm>
              <a:prstGeom prst="rect">
                <a:avLst/>
              </a:prstGeom>
            </p:spPr>
          </p:pic>
          <p:pic>
            <p:nvPicPr>
              <p:cNvPr id="54" name="Picture 53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7C5D2ED1-519A-8C4A-ADF2-C9B1D813F1E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grayscl/>
              </a:blip>
              <a:srcRect l="59589" t="24650" r="986" b="44440"/>
              <a:stretch/>
            </p:blipFill>
            <p:spPr>
              <a:xfrm>
                <a:off x="7527505" y="4525537"/>
                <a:ext cx="511438" cy="441360"/>
              </a:xfrm>
              <a:prstGeom prst="rect">
                <a:avLst/>
              </a:prstGeom>
            </p:spPr>
          </p:pic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5124A9E-EBE5-F248-8FE0-226C2C33BD9D}"/>
                  </a:ext>
                </a:extLst>
              </p:cNvPr>
              <p:cNvSpPr txBox="1"/>
              <p:nvPr/>
            </p:nvSpPr>
            <p:spPr>
              <a:xfrm>
                <a:off x="7275164" y="6233617"/>
                <a:ext cx="13118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Truvada</a:t>
                </a: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AEDA141-07C0-7D44-BA29-4D55254301D5}"/>
                </a:ext>
              </a:extLst>
            </p:cNvPr>
            <p:cNvGrpSpPr/>
            <p:nvPr/>
          </p:nvGrpSpPr>
          <p:grpSpPr>
            <a:xfrm>
              <a:off x="9622650" y="5114734"/>
              <a:ext cx="1311871" cy="846503"/>
              <a:chOff x="9598840" y="5173473"/>
              <a:chExt cx="1311871" cy="846503"/>
            </a:xfrm>
          </p:grpSpPr>
          <p:pic>
            <p:nvPicPr>
              <p:cNvPr id="50" name="Picture 49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117BA170-7E34-6C49-B178-FB8922958F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00E9ED">
                    <a:tint val="45000"/>
                    <a:satMod val="400000"/>
                  </a:srgbClr>
                </a:duotone>
              </a:blip>
              <a:srcRect l="59589" t="24650" r="986" b="44440"/>
              <a:stretch/>
            </p:blipFill>
            <p:spPr>
              <a:xfrm>
                <a:off x="9999057" y="5173473"/>
                <a:ext cx="511438" cy="441360"/>
              </a:xfrm>
              <a:prstGeom prst="rect">
                <a:avLst/>
              </a:prstGeom>
            </p:spPr>
          </p:pic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C6DC5C6-A1FC-1642-B69D-1476796CA72A}"/>
                  </a:ext>
                </a:extLst>
              </p:cNvPr>
              <p:cNvSpPr txBox="1"/>
              <p:nvPr/>
            </p:nvSpPr>
            <p:spPr>
              <a:xfrm>
                <a:off x="9598840" y="5681422"/>
                <a:ext cx="13118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Truvada</a:t>
                </a:r>
              </a:p>
            </p:txBody>
          </p:sp>
        </p:grp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AD574F22-10FD-EE4C-B712-EC4E45877093}"/>
                </a:ext>
              </a:extLst>
            </p:cNvPr>
            <p:cNvCxnSpPr>
              <a:cxnSpLocks/>
            </p:cNvCxnSpPr>
            <p:nvPr/>
          </p:nvCxnSpPr>
          <p:spPr>
            <a:xfrm>
              <a:off x="578225" y="5492794"/>
              <a:ext cx="9044425" cy="15185"/>
            </a:xfrm>
            <a:prstGeom prst="straightConnector1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0B725C9-F102-604A-9C47-6C31EEF398DE}"/>
                </a:ext>
              </a:extLst>
            </p:cNvPr>
            <p:cNvCxnSpPr/>
            <p:nvPr/>
          </p:nvCxnSpPr>
          <p:spPr>
            <a:xfrm>
              <a:off x="1335151" y="3743459"/>
              <a:ext cx="0" cy="299071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B8B9691-315D-B645-B0AC-650F2A370FA0}"/>
                </a:ext>
              </a:extLst>
            </p:cNvPr>
            <p:cNvCxnSpPr/>
            <p:nvPr/>
          </p:nvCxnSpPr>
          <p:spPr>
            <a:xfrm>
              <a:off x="4969304" y="3743458"/>
              <a:ext cx="0" cy="299071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2E2ECCE-C114-EB46-8734-0122C9202E1C}"/>
                </a:ext>
              </a:extLst>
            </p:cNvPr>
            <p:cNvCxnSpPr/>
            <p:nvPr/>
          </p:nvCxnSpPr>
          <p:spPr>
            <a:xfrm>
              <a:off x="8820335" y="3743457"/>
              <a:ext cx="0" cy="299071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9F03FB0-EE46-084D-BE80-FA9005F99455}"/>
                </a:ext>
              </a:extLst>
            </p:cNvPr>
            <p:cNvSpPr txBox="1"/>
            <p:nvPr/>
          </p:nvSpPr>
          <p:spPr>
            <a:xfrm>
              <a:off x="2355543" y="3238728"/>
              <a:ext cx="148495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5 weeks </a:t>
              </a: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double-blind</a:t>
              </a:r>
              <a:b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double-dummy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069308A-B52B-064D-80E9-96ED897333BA}"/>
                </a:ext>
              </a:extLst>
            </p:cNvPr>
            <p:cNvSpPr txBox="1"/>
            <p:nvPr/>
          </p:nvSpPr>
          <p:spPr>
            <a:xfrm>
              <a:off x="6185994" y="3238727"/>
              <a:ext cx="1832025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Up to 3.5 years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double-blind</a:t>
              </a:r>
              <a:b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double-dummy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6AC9410-58FB-7C45-A9B9-BED30BF40310}"/>
                </a:ext>
              </a:extLst>
            </p:cNvPr>
            <p:cNvSpPr txBox="1"/>
            <p:nvPr/>
          </p:nvSpPr>
          <p:spPr>
            <a:xfrm>
              <a:off x="9449570" y="3210759"/>
              <a:ext cx="14849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U48 weeks </a:t>
              </a: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Open label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0356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E6B58-67CD-5344-9FCF-1483B72A7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HPTN-084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EBDDE-A72E-9541-8A00-7B2849BDE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225" y="1559859"/>
            <a:ext cx="11080376" cy="1280501"/>
          </a:xfrm>
        </p:spPr>
        <p:txBody>
          <a:bodyPr>
            <a:normAutofit/>
          </a:bodyPr>
          <a:lstStyle/>
          <a:p>
            <a:r>
              <a:rPr lang="en-US" dirty="0"/>
              <a:t> CAB-LA versus TDF+FTC (Truvada) </a:t>
            </a:r>
          </a:p>
          <a:p>
            <a:r>
              <a:rPr lang="en-US" dirty="0"/>
              <a:t>3,200 cisgender women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EBD6B3D-9F81-FD49-A784-DE50B85F2BFB}"/>
              </a:ext>
            </a:extLst>
          </p:cNvPr>
          <p:cNvGrpSpPr/>
          <p:nvPr/>
        </p:nvGrpSpPr>
        <p:grpSpPr>
          <a:xfrm>
            <a:off x="1029507" y="2840360"/>
            <a:ext cx="10584268" cy="3523419"/>
            <a:chOff x="350253" y="3210759"/>
            <a:chExt cx="10584268" cy="352341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E4BC97D-D6C9-424F-9C78-F1AC963F9298}"/>
                </a:ext>
              </a:extLst>
            </p:cNvPr>
            <p:cNvSpPr txBox="1"/>
            <p:nvPr/>
          </p:nvSpPr>
          <p:spPr>
            <a:xfrm>
              <a:off x="374342" y="4700210"/>
              <a:ext cx="953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Arm A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92AFDBB-2D8C-A54A-A680-E74886BC01A6}"/>
                </a:ext>
              </a:extLst>
            </p:cNvPr>
            <p:cNvSpPr txBox="1"/>
            <p:nvPr/>
          </p:nvSpPr>
          <p:spPr>
            <a:xfrm>
              <a:off x="350253" y="5791960"/>
              <a:ext cx="953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Arm B</a:t>
              </a: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92B2EA2-F3D3-2549-8F2F-32EC6442A558}"/>
                </a:ext>
              </a:extLst>
            </p:cNvPr>
            <p:cNvGrpSpPr/>
            <p:nvPr/>
          </p:nvGrpSpPr>
          <p:grpSpPr>
            <a:xfrm>
              <a:off x="1437736" y="4520740"/>
              <a:ext cx="3240243" cy="1882154"/>
              <a:chOff x="638015" y="4624671"/>
              <a:chExt cx="3240243" cy="1882154"/>
            </a:xfrm>
          </p:grpSpPr>
          <p:pic>
            <p:nvPicPr>
              <p:cNvPr id="16" name="Picture 15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91BC12F7-04A9-5148-9C49-A8B8CDA383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rgbClr val="00B050">
                    <a:tint val="45000"/>
                    <a:satMod val="400000"/>
                  </a:srgbClr>
                </a:duotone>
              </a:blip>
              <a:stretch>
                <a:fillRect/>
              </a:stretch>
            </p:blipFill>
            <p:spPr>
              <a:xfrm>
                <a:off x="1002414" y="4676950"/>
                <a:ext cx="888193" cy="496523"/>
              </a:xfrm>
              <a:prstGeom prst="rect">
                <a:avLst/>
              </a:prstGeom>
            </p:spPr>
          </p:pic>
          <p:pic>
            <p:nvPicPr>
              <p:cNvPr id="17" name="Picture 16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51FB870F-944A-1245-96F1-3B956AA1D1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002414" y="5647872"/>
                <a:ext cx="909549" cy="508461"/>
              </a:xfrm>
              <a:prstGeom prst="rect">
                <a:avLst/>
              </a:prstGeom>
            </p:spPr>
          </p:pic>
          <p:pic>
            <p:nvPicPr>
              <p:cNvPr id="20" name="Picture 19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8CACDE1E-328C-7A4F-89EE-0B06CEF537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00E9ED">
                    <a:tint val="45000"/>
                    <a:satMod val="400000"/>
                  </a:srgbClr>
                </a:duotone>
              </a:blip>
              <a:srcRect l="59589" t="24650" r="986" b="44440"/>
              <a:stretch/>
            </p:blipFill>
            <p:spPr>
              <a:xfrm>
                <a:off x="2742035" y="5681422"/>
                <a:ext cx="511438" cy="441360"/>
              </a:xfrm>
              <a:prstGeom prst="rect">
                <a:avLst/>
              </a:prstGeom>
            </p:spPr>
          </p:pic>
          <p:pic>
            <p:nvPicPr>
              <p:cNvPr id="21" name="Picture 20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9ADDCC24-8A68-294E-84B0-D905F7F9843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grayscl/>
              </a:blip>
              <a:srcRect l="59589" t="24650" r="986" b="44440"/>
              <a:stretch/>
            </p:blipFill>
            <p:spPr>
              <a:xfrm>
                <a:off x="2742035" y="4624671"/>
                <a:ext cx="511438" cy="441360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D51D5CEB-17F9-BF48-951C-153482FB909A}"/>
                  </a:ext>
                </a:extLst>
              </p:cNvPr>
              <p:cNvSpPr txBox="1"/>
              <p:nvPr/>
            </p:nvSpPr>
            <p:spPr>
              <a:xfrm>
                <a:off x="801252" y="5173473"/>
                <a:ext cx="13118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oral CAB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511ACD8-5A78-1541-B1A1-340B6B5DDD92}"/>
                  </a:ext>
                </a:extLst>
              </p:cNvPr>
              <p:cNvSpPr txBox="1"/>
              <p:nvPr/>
            </p:nvSpPr>
            <p:spPr>
              <a:xfrm>
                <a:off x="2464134" y="6156333"/>
                <a:ext cx="13118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Truvada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610D8F3-CFDC-A04E-86BA-5031E398A5FD}"/>
                  </a:ext>
                </a:extLst>
              </p:cNvPr>
              <p:cNvSpPr txBox="1"/>
              <p:nvPr/>
            </p:nvSpPr>
            <p:spPr>
              <a:xfrm>
                <a:off x="2393304" y="5173473"/>
                <a:ext cx="14849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Dummy Truvada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2D33FDD-ABAB-1144-946D-12A05FD768E3}"/>
                  </a:ext>
                </a:extLst>
              </p:cNvPr>
              <p:cNvSpPr txBox="1"/>
              <p:nvPr/>
            </p:nvSpPr>
            <p:spPr>
              <a:xfrm>
                <a:off x="638015" y="6168271"/>
                <a:ext cx="15671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Dummy oral CAB</a:t>
                </a:r>
              </a:p>
            </p:txBody>
          </p:sp>
        </p:grpSp>
        <p:pic>
          <p:nvPicPr>
            <p:cNvPr id="22" name="Picture 21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18F5E7D6-74EA-8A48-B927-AB30E196CF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rgbClr val="00E9ED">
                  <a:tint val="45000"/>
                  <a:satMod val="400000"/>
                </a:srgbClr>
              </a:duotone>
            </a:blip>
            <a:srcRect l="59589" t="24650" r="986" b="44440"/>
            <a:stretch/>
          </p:blipFill>
          <p:spPr>
            <a:xfrm>
              <a:off x="7588839" y="5740557"/>
              <a:ext cx="511438" cy="44136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D2086F8-9E43-A943-9D69-AABD700CDB42}"/>
                </a:ext>
              </a:extLst>
            </p:cNvPr>
            <p:cNvSpPr txBox="1"/>
            <p:nvPr/>
          </p:nvSpPr>
          <p:spPr>
            <a:xfrm>
              <a:off x="5405798" y="6292180"/>
              <a:ext cx="1631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Dummy CAB-LA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3598BC0-8595-B643-8FA7-F283DFEC9758}"/>
                </a:ext>
              </a:extLst>
            </p:cNvPr>
            <p:cNvSpPr txBox="1"/>
            <p:nvPr/>
          </p:nvSpPr>
          <p:spPr>
            <a:xfrm>
              <a:off x="5520270" y="4914618"/>
              <a:ext cx="1631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Real CAB-LA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D7DD419-894E-4F46-93B3-A2CECCD3FB19}"/>
                </a:ext>
              </a:extLst>
            </p:cNvPr>
            <p:cNvSpPr txBox="1"/>
            <p:nvPr/>
          </p:nvSpPr>
          <p:spPr>
            <a:xfrm>
              <a:off x="7102081" y="5022477"/>
              <a:ext cx="14849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Dummy Truvada</a:t>
              </a: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049E6D29-47BD-C14D-AA04-C0EE28F608A8}"/>
                </a:ext>
              </a:extLst>
            </p:cNvPr>
            <p:cNvGrpSpPr/>
            <p:nvPr/>
          </p:nvGrpSpPr>
          <p:grpSpPr>
            <a:xfrm>
              <a:off x="5766287" y="4130160"/>
              <a:ext cx="2820748" cy="2442011"/>
              <a:chOff x="5766287" y="4130160"/>
              <a:chExt cx="2820748" cy="2442011"/>
            </a:xfrm>
          </p:grpSpPr>
          <p:pic>
            <p:nvPicPr>
              <p:cNvPr id="5" name="Graphic 4" descr="Needle">
                <a:extLst>
                  <a:ext uri="{FF2B5EF4-FFF2-40B4-BE49-F238E27FC236}">
                    <a16:creationId xmlns:a16="http://schemas.microsoft.com/office/drawing/2014/main" id="{A83B7520-A140-C743-B07D-6671611A33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878330" y="4130160"/>
                <a:ext cx="686195" cy="686195"/>
              </a:xfrm>
              <a:prstGeom prst="rect">
                <a:avLst/>
              </a:prstGeom>
            </p:spPr>
          </p:pic>
          <p:pic>
            <p:nvPicPr>
              <p:cNvPr id="18" name="Graphic 17" descr="Needle">
                <a:extLst>
                  <a:ext uri="{FF2B5EF4-FFF2-40B4-BE49-F238E27FC236}">
                    <a16:creationId xmlns:a16="http://schemas.microsoft.com/office/drawing/2014/main" id="{0EE4ABD9-F892-E94D-ADDE-848532CFD7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766287" y="5541530"/>
                <a:ext cx="839415" cy="839415"/>
              </a:xfrm>
              <a:prstGeom prst="rect">
                <a:avLst/>
              </a:prstGeom>
            </p:spPr>
          </p:pic>
          <p:pic>
            <p:nvPicPr>
              <p:cNvPr id="23" name="Picture 22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E542C4CE-D402-FC48-BC53-7CD1A921FE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grayscl/>
              </a:blip>
              <a:srcRect l="59589" t="24650" r="986" b="44440"/>
              <a:stretch/>
            </p:blipFill>
            <p:spPr>
              <a:xfrm>
                <a:off x="7527505" y="4525537"/>
                <a:ext cx="511438" cy="441360"/>
              </a:xfrm>
              <a:prstGeom prst="rect">
                <a:avLst/>
              </a:prstGeom>
            </p:spPr>
          </p:pic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C9B0A774-B34B-E347-B06D-8739940B5F31}"/>
                  </a:ext>
                </a:extLst>
              </p:cNvPr>
              <p:cNvSpPr txBox="1"/>
              <p:nvPr/>
            </p:nvSpPr>
            <p:spPr>
              <a:xfrm>
                <a:off x="7275164" y="6233617"/>
                <a:ext cx="13118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Truvada</a:t>
                </a: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9ADAF08-7CC1-184B-9988-B88192B4F30C}"/>
                </a:ext>
              </a:extLst>
            </p:cNvPr>
            <p:cNvGrpSpPr/>
            <p:nvPr/>
          </p:nvGrpSpPr>
          <p:grpSpPr>
            <a:xfrm>
              <a:off x="9622650" y="5114734"/>
              <a:ext cx="1311871" cy="846503"/>
              <a:chOff x="9598840" y="5173473"/>
              <a:chExt cx="1311871" cy="846503"/>
            </a:xfrm>
          </p:grpSpPr>
          <p:pic>
            <p:nvPicPr>
              <p:cNvPr id="24" name="Picture 23" descr="A picture containing object&#10;&#10;Description automatically generated">
                <a:extLst>
                  <a:ext uri="{FF2B5EF4-FFF2-40B4-BE49-F238E27FC236}">
                    <a16:creationId xmlns:a16="http://schemas.microsoft.com/office/drawing/2014/main" id="{CF74A88F-A130-DC48-95FD-F0C2E46591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00E9ED">
                    <a:tint val="45000"/>
                    <a:satMod val="400000"/>
                  </a:srgbClr>
                </a:duotone>
              </a:blip>
              <a:srcRect l="59589" t="24650" r="986" b="44440"/>
              <a:stretch/>
            </p:blipFill>
            <p:spPr>
              <a:xfrm>
                <a:off x="9999057" y="5173473"/>
                <a:ext cx="511438" cy="441360"/>
              </a:xfrm>
              <a:prstGeom prst="rect">
                <a:avLst/>
              </a:prstGeom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1AE7795-BE2B-354B-B76F-5762CE6402BF}"/>
                  </a:ext>
                </a:extLst>
              </p:cNvPr>
              <p:cNvSpPr txBox="1"/>
              <p:nvPr/>
            </p:nvSpPr>
            <p:spPr>
              <a:xfrm>
                <a:off x="9598840" y="5681422"/>
                <a:ext cx="13118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Real Truvada</a:t>
                </a:r>
              </a:p>
            </p:txBody>
          </p:sp>
        </p:grp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6854D33B-FC13-EF43-8DA3-075B5FD444D5}"/>
                </a:ext>
              </a:extLst>
            </p:cNvPr>
            <p:cNvCxnSpPr>
              <a:cxnSpLocks/>
            </p:cNvCxnSpPr>
            <p:nvPr/>
          </p:nvCxnSpPr>
          <p:spPr>
            <a:xfrm>
              <a:off x="578225" y="5492794"/>
              <a:ext cx="9044425" cy="15185"/>
            </a:xfrm>
            <a:prstGeom prst="straightConnector1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CF04CDCC-82CC-9442-82BE-B717EB223232}"/>
                </a:ext>
              </a:extLst>
            </p:cNvPr>
            <p:cNvCxnSpPr/>
            <p:nvPr/>
          </p:nvCxnSpPr>
          <p:spPr>
            <a:xfrm>
              <a:off x="1335151" y="3743459"/>
              <a:ext cx="0" cy="299071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73C94E1-D104-9A4B-B07E-0AE4E6CB7924}"/>
                </a:ext>
              </a:extLst>
            </p:cNvPr>
            <p:cNvCxnSpPr/>
            <p:nvPr/>
          </p:nvCxnSpPr>
          <p:spPr>
            <a:xfrm>
              <a:off x="4969304" y="3743458"/>
              <a:ext cx="0" cy="299071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0156BD68-D36B-7648-99B3-4616A2474B03}"/>
                </a:ext>
              </a:extLst>
            </p:cNvPr>
            <p:cNvCxnSpPr/>
            <p:nvPr/>
          </p:nvCxnSpPr>
          <p:spPr>
            <a:xfrm>
              <a:off x="8820335" y="3743457"/>
              <a:ext cx="0" cy="2990719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0EEDFAB-607D-BD46-95C2-4A3FF8FDF4D0}"/>
                </a:ext>
              </a:extLst>
            </p:cNvPr>
            <p:cNvSpPr txBox="1"/>
            <p:nvPr/>
          </p:nvSpPr>
          <p:spPr>
            <a:xfrm>
              <a:off x="2355543" y="3238728"/>
              <a:ext cx="148495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5 weeks </a:t>
              </a: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double-blind</a:t>
              </a:r>
              <a:b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double-dummy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519F4F4-B0F3-164C-B626-189714A6D2D5}"/>
                </a:ext>
              </a:extLst>
            </p:cNvPr>
            <p:cNvSpPr txBox="1"/>
            <p:nvPr/>
          </p:nvSpPr>
          <p:spPr>
            <a:xfrm>
              <a:off x="6185994" y="3238727"/>
              <a:ext cx="1594769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Up to 3.5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yrs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double-blind</a:t>
              </a:r>
              <a:b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double-dummy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7EAF998-C2A8-5041-BD68-6B2E497807B4}"/>
                </a:ext>
              </a:extLst>
            </p:cNvPr>
            <p:cNvSpPr txBox="1"/>
            <p:nvPr/>
          </p:nvSpPr>
          <p:spPr>
            <a:xfrm>
              <a:off x="9449570" y="3210759"/>
              <a:ext cx="14849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48 weeks </a:t>
              </a: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Open label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3303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>
            <a:extLst>
              <a:ext uri="{FF2B5EF4-FFF2-40B4-BE49-F238E27FC236}">
                <a16:creationId xmlns:a16="http://schemas.microsoft.com/office/drawing/2014/main" id="{DA5272C2-600A-1044-8CA1-5FC187542044}"/>
              </a:ext>
            </a:extLst>
          </p:cNvPr>
          <p:cNvSpPr/>
          <p:nvPr/>
        </p:nvSpPr>
        <p:spPr>
          <a:xfrm rot="5400000">
            <a:off x="5277230" y="-4382775"/>
            <a:ext cx="1644008" cy="11129889"/>
          </a:xfrm>
          <a:prstGeom prst="trapezoi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9004CC-75A6-B64B-A4C6-9332BDDBB566}"/>
              </a:ext>
            </a:extLst>
          </p:cNvPr>
          <p:cNvSpPr txBox="1"/>
          <p:nvPr/>
        </p:nvSpPr>
        <p:spPr>
          <a:xfrm>
            <a:off x="1035716" y="822033"/>
            <a:ext cx="7006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CAB-LA - Basic Research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8BBA4BE-3B0E-D341-B573-6EC448FFF3ED}"/>
              </a:ext>
            </a:extLst>
          </p:cNvPr>
          <p:cNvSpPr/>
          <p:nvPr/>
        </p:nvSpPr>
        <p:spPr>
          <a:xfrm>
            <a:off x="136695" y="745773"/>
            <a:ext cx="795185" cy="782975"/>
          </a:xfrm>
          <a:prstGeom prst="ellipse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87B38D-5709-444C-823E-112E61ABC91A}"/>
              </a:ext>
            </a:extLst>
          </p:cNvPr>
          <p:cNvSpPr txBox="1"/>
          <p:nvPr/>
        </p:nvSpPr>
        <p:spPr>
          <a:xfrm>
            <a:off x="333321" y="791256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1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A5C915B-6467-0442-90ED-E37B0DF99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119237"/>
              </p:ext>
            </p:extLst>
          </p:nvPr>
        </p:nvGraphicFramePr>
        <p:xfrm>
          <a:off x="534289" y="2199449"/>
          <a:ext cx="5442765" cy="4298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2765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4130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What were the considerations?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65708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Cabotegravir (the active antiretroviral that was reformulated as a long-acting injection) was initially developed for daily treatment.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 err="1"/>
                        <a:t>ViiV</a:t>
                      </a:r>
                      <a:r>
                        <a:rPr lang="en-US" sz="2200" dirty="0"/>
                        <a:t> decided it offered no advantages over other drugs in its class as daily therapy, but very long half-life suggested long-acting treatment and prevention potential.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Early animal and chemistry studies suggested drug could be reformulated for injection.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A098C0B-CF1F-594A-AC6F-32A7D6E80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955530"/>
              </p:ext>
            </p:extLst>
          </p:nvPr>
        </p:nvGraphicFramePr>
        <p:xfrm>
          <a:off x="6467707" y="2199449"/>
          <a:ext cx="5196472" cy="4381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6472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6267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What stakeholders were involved?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635709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200" dirty="0"/>
                        <a:t>Industry analysists</a:t>
                      </a:r>
                      <a:r>
                        <a:rPr lang="en-US" sz="2200" baseline="0" dirty="0"/>
                        <a:t> and equity investors (Shionogi)</a:t>
                      </a:r>
                      <a:endParaRPr lang="en-US" sz="22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Pharmaceutical executives and scientists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Market researcher</a:t>
                      </a:r>
                      <a:r>
                        <a:rPr lang="en-US" sz="2200" baseline="0" dirty="0"/>
                        <a:t> and formal discussions with</a:t>
                      </a:r>
                      <a:r>
                        <a:rPr lang="en-US" sz="2200" dirty="0"/>
                        <a:t>: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Academic and government</a:t>
                      </a:r>
                      <a:r>
                        <a:rPr lang="en-US" sz="2200" baseline="0" dirty="0"/>
                        <a:t> researchers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PLWHIV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People at risk for</a:t>
                      </a:r>
                      <a:r>
                        <a:rPr lang="en-US" sz="2200" baseline="0" dirty="0"/>
                        <a:t> HIV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Clinicians</a:t>
                      </a:r>
                      <a:endParaRPr lang="en-US" sz="2200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720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BB1D6F8-C115-F348-82EA-FEC6091BAA80}"/>
              </a:ext>
            </a:extLst>
          </p:cNvPr>
          <p:cNvGrpSpPr/>
          <p:nvPr/>
        </p:nvGrpSpPr>
        <p:grpSpPr>
          <a:xfrm>
            <a:off x="151444" y="433908"/>
            <a:ext cx="11692485" cy="1644008"/>
            <a:chOff x="151444" y="433908"/>
            <a:chExt cx="11692485" cy="1644008"/>
          </a:xfrm>
        </p:grpSpPr>
        <p:sp>
          <p:nvSpPr>
            <p:cNvPr id="2" name="Trapezoid 1">
              <a:extLst>
                <a:ext uri="{FF2B5EF4-FFF2-40B4-BE49-F238E27FC236}">
                  <a16:creationId xmlns:a16="http://schemas.microsoft.com/office/drawing/2014/main" id="{7650EC2B-35C3-0141-8F7C-C7D783EC0AFE}"/>
                </a:ext>
              </a:extLst>
            </p:cNvPr>
            <p:cNvSpPr/>
            <p:nvPr/>
          </p:nvSpPr>
          <p:spPr>
            <a:xfrm rot="5400000">
              <a:off x="5374480" y="-4391534"/>
              <a:ext cx="1644008" cy="11294891"/>
            </a:xfrm>
            <a:prstGeom prst="trapezoid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C28418-1974-EF4D-B3A8-97081DA7E22F}"/>
                </a:ext>
              </a:extLst>
            </p:cNvPr>
            <p:cNvSpPr txBox="1"/>
            <p:nvPr/>
          </p:nvSpPr>
          <p:spPr>
            <a:xfrm>
              <a:off x="1050465" y="895775"/>
              <a:ext cx="63819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CAB-LA - Design &amp; Discovery</a:t>
              </a: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8DE43E6-E4F8-E24E-9D0A-15FBDBFA440A}"/>
                </a:ext>
              </a:extLst>
            </p:cNvPr>
            <p:cNvSpPr/>
            <p:nvPr/>
          </p:nvSpPr>
          <p:spPr>
            <a:xfrm>
              <a:off x="151444" y="819515"/>
              <a:ext cx="795185" cy="78297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BA4A09A-3072-764F-A96C-83C3328F6BB3}"/>
                </a:ext>
              </a:extLst>
            </p:cNvPr>
            <p:cNvSpPr txBox="1"/>
            <p:nvPr/>
          </p:nvSpPr>
          <p:spPr>
            <a:xfrm>
              <a:off x="348070" y="864998"/>
              <a:ext cx="304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0070C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2</a:t>
              </a:r>
            </a:p>
          </p:txBody>
        </p:sp>
      </p:grp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D435F0E-24AA-6D45-B8CB-FF142B45BF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837361"/>
              </p:ext>
            </p:extLst>
          </p:nvPr>
        </p:nvGraphicFramePr>
        <p:xfrm>
          <a:off x="534289" y="2199449"/>
          <a:ext cx="5442765" cy="4298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2765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413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What were considerations?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657082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Delivery (injection only or some other manner)?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Formulation (e.g. suspension)?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Safety?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Acceptability of delivery method?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Long-enough duration of protection?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66A991-401D-4F4F-9B31-56704C97C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659879"/>
              </p:ext>
            </p:extLst>
          </p:nvPr>
        </p:nvGraphicFramePr>
        <p:xfrm>
          <a:off x="6467707" y="2199449"/>
          <a:ext cx="5196472" cy="4320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6472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6267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What stakeholders were involved?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635709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GSK/</a:t>
                      </a:r>
                      <a:r>
                        <a:rPr lang="en-US" sz="2200" dirty="0" err="1"/>
                        <a:t>ViiV</a:t>
                      </a:r>
                      <a:r>
                        <a:rPr lang="en-US" sz="2200" baseline="0" dirty="0"/>
                        <a:t> chemists, business managers and trial designers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Academic and government researchers and scientific policy makers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Market researchers, who talked to: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PLWHIV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People at risk for</a:t>
                      </a:r>
                      <a:r>
                        <a:rPr lang="en-US" sz="2200" baseline="0" dirty="0"/>
                        <a:t> HIV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Clinicians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Civil society</a:t>
                      </a:r>
                      <a:endParaRPr lang="en-US" sz="2200" dirty="0"/>
                    </a:p>
                    <a:p>
                      <a:endParaRPr lang="en-US" baseline="0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6533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011F453-C2DB-B74E-B169-A44CFBFDF27C}"/>
              </a:ext>
            </a:extLst>
          </p:cNvPr>
          <p:cNvGrpSpPr/>
          <p:nvPr/>
        </p:nvGrpSpPr>
        <p:grpSpPr>
          <a:xfrm>
            <a:off x="210437" y="374915"/>
            <a:ext cx="11574499" cy="1644008"/>
            <a:chOff x="210437" y="374915"/>
            <a:chExt cx="11574499" cy="1644008"/>
          </a:xfrm>
        </p:grpSpPr>
        <p:sp>
          <p:nvSpPr>
            <p:cNvPr id="2" name="Trapezoid 1">
              <a:extLst>
                <a:ext uri="{FF2B5EF4-FFF2-40B4-BE49-F238E27FC236}">
                  <a16:creationId xmlns:a16="http://schemas.microsoft.com/office/drawing/2014/main" id="{C795D8BF-24E6-8444-9D2E-AE042893935D}"/>
                </a:ext>
              </a:extLst>
            </p:cNvPr>
            <p:cNvSpPr/>
            <p:nvPr/>
          </p:nvSpPr>
          <p:spPr>
            <a:xfrm rot="5400000">
              <a:off x="5374480" y="-4391534"/>
              <a:ext cx="1644008" cy="11176905"/>
            </a:xfrm>
            <a:prstGeom prst="trapezoid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E5B7B47-1A99-C44E-A00F-A2E8341CECCD}"/>
                </a:ext>
              </a:extLst>
            </p:cNvPr>
            <p:cNvSpPr txBox="1"/>
            <p:nvPr/>
          </p:nvSpPr>
          <p:spPr>
            <a:xfrm>
              <a:off x="1109458" y="836782"/>
              <a:ext cx="49865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CAB-LA Pre-Clinical</a:t>
              </a: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BA952A5-0F22-DE4A-AFB4-2B9BAD806F5D}"/>
                </a:ext>
              </a:extLst>
            </p:cNvPr>
            <p:cNvSpPr/>
            <p:nvPr/>
          </p:nvSpPr>
          <p:spPr>
            <a:xfrm>
              <a:off x="210437" y="760522"/>
              <a:ext cx="795185" cy="78297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08E54B2-BBFD-1746-8CC3-15F53BB67B14}"/>
                </a:ext>
              </a:extLst>
            </p:cNvPr>
            <p:cNvSpPr txBox="1"/>
            <p:nvPr/>
          </p:nvSpPr>
          <p:spPr>
            <a:xfrm>
              <a:off x="407063" y="806005"/>
              <a:ext cx="304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00B05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3</a:t>
              </a:r>
            </a:p>
          </p:txBody>
        </p:sp>
      </p:grp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4F32E6-EF44-6A4A-A543-8FBEA6EAD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707834"/>
              </p:ext>
            </p:extLst>
          </p:nvPr>
        </p:nvGraphicFramePr>
        <p:xfrm>
          <a:off x="655047" y="2184700"/>
          <a:ext cx="5442765" cy="4298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2765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4130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What were considerations?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657082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How long would the optimized drugs last in primate and other animal models?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How</a:t>
                      </a:r>
                      <a:r>
                        <a:rPr lang="en-US" sz="2200" baseline="0" dirty="0"/>
                        <a:t> to confirm effective levels for treatment and then extrapolate for prevention?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Confirm safety in comparison to sister-drug dolutegravir (would this be allowed by regulators?)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8F4AFC1-7547-7C42-AAAC-61AA3716C3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790855"/>
              </p:ext>
            </p:extLst>
          </p:nvPr>
        </p:nvGraphicFramePr>
        <p:xfrm>
          <a:off x="6588465" y="2184700"/>
          <a:ext cx="5196472" cy="4298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6472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626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What stakeholders were involved?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635709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GSK/</a:t>
                      </a:r>
                      <a:r>
                        <a:rPr lang="en-US" sz="2200" dirty="0" err="1"/>
                        <a:t>ViiV</a:t>
                      </a:r>
                      <a:r>
                        <a:rPr lang="en-US" sz="2200" baseline="0" dirty="0"/>
                        <a:t> chemists, business managers tissue and animal researchers, </a:t>
                      </a:r>
                      <a:r>
                        <a:rPr lang="en-US" sz="2200" baseline="0" dirty="0" err="1"/>
                        <a:t>toxicoligists</a:t>
                      </a:r>
                      <a:r>
                        <a:rPr lang="en-US" sz="2200" baseline="0" dirty="0"/>
                        <a:t>, and trial designers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Government researchers and scientific policy makers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Civil society and high-level advocates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Regulators</a:t>
                      </a: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2804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>
            <a:extLst>
              <a:ext uri="{FF2B5EF4-FFF2-40B4-BE49-F238E27FC236}">
                <a16:creationId xmlns:a16="http://schemas.microsoft.com/office/drawing/2014/main" id="{CF8A3EA0-3E68-AE48-B399-9CE7A1C86B72}"/>
              </a:ext>
            </a:extLst>
          </p:cNvPr>
          <p:cNvSpPr/>
          <p:nvPr/>
        </p:nvSpPr>
        <p:spPr>
          <a:xfrm rot="5400000">
            <a:off x="5599577" y="-4528141"/>
            <a:ext cx="1193813" cy="11029421"/>
          </a:xfrm>
          <a:prstGeom prst="trapezoid">
            <a:avLst>
              <a:gd name="adj" fmla="val 1686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EB3633-3E8C-0742-8934-510E9CAB2BB8}"/>
              </a:ext>
            </a:extLst>
          </p:cNvPr>
          <p:cNvSpPr txBox="1"/>
          <p:nvPr/>
        </p:nvSpPr>
        <p:spPr>
          <a:xfrm>
            <a:off x="1183199" y="615991"/>
            <a:ext cx="5241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CAB-LA - Clinical – Phase I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CBDC8F3-B410-5C4C-B8A9-5B6100E7C41D}"/>
              </a:ext>
            </a:extLst>
          </p:cNvPr>
          <p:cNvSpPr/>
          <p:nvPr/>
        </p:nvSpPr>
        <p:spPr>
          <a:xfrm>
            <a:off x="284179" y="554364"/>
            <a:ext cx="795185" cy="7829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F46BD7-2D7C-6C40-B2ED-F15AAAB99307}"/>
              </a:ext>
            </a:extLst>
          </p:cNvPr>
          <p:cNvSpPr txBox="1"/>
          <p:nvPr/>
        </p:nvSpPr>
        <p:spPr>
          <a:xfrm>
            <a:off x="480805" y="599847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4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2C95D3A-A886-9342-BD03-18DAEAAB6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859117"/>
              </p:ext>
            </p:extLst>
          </p:nvPr>
        </p:nvGraphicFramePr>
        <p:xfrm>
          <a:off x="655047" y="1809804"/>
          <a:ext cx="5442765" cy="4673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2765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9723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What were considerations?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976045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Is the drug safe?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How long would a single dose of injection last in people not living with HIV?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Would there be sex differences?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How to design a safety and efficacy study for </a:t>
                      </a:r>
                      <a:r>
                        <a:rPr lang="en-US" sz="2200" baseline="0" dirty="0" err="1"/>
                        <a:t>PrEP</a:t>
                      </a:r>
                      <a:r>
                        <a:rPr lang="en-US" sz="2200" baseline="0" dirty="0"/>
                        <a:t>?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F807F501-02CD-924A-8452-90B5730462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955114"/>
              </p:ext>
            </p:extLst>
          </p:nvPr>
        </p:nvGraphicFramePr>
        <p:xfrm>
          <a:off x="6588465" y="1809804"/>
          <a:ext cx="5196472" cy="4673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6472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7204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What stakeholders were involved?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952808">
                <a:tc>
                  <a:txBody>
                    <a:bodyPr/>
                    <a:lstStyle/>
                    <a:p>
                      <a:pPr algn="ctr"/>
                      <a:endParaRPr lang="en-US" sz="3000" b="1" dirty="0"/>
                    </a:p>
                    <a:p>
                      <a:pPr algn="ctr"/>
                      <a:r>
                        <a:rPr lang="en-US" sz="3000" b="1" dirty="0"/>
                        <a:t>Almost all stakeholder</a:t>
                      </a:r>
                    </a:p>
                    <a:p>
                      <a:pPr algn="ctr"/>
                      <a:r>
                        <a:rPr lang="en-US" sz="3000" b="1" dirty="0"/>
                        <a:t>types, but</a:t>
                      </a:r>
                      <a:r>
                        <a:rPr lang="en-US" sz="3000" b="1" baseline="0" dirty="0"/>
                        <a:t> privacy of discussions could obscure</a:t>
                      </a:r>
                    </a:p>
                    <a:p>
                      <a:pPr algn="ctr"/>
                      <a:r>
                        <a:rPr lang="en-US" sz="3000" b="1" baseline="0" dirty="0"/>
                        <a:t>how meaningful engagement was with all</a:t>
                      </a:r>
                      <a:endParaRPr lang="en-US" sz="3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9305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E54CDBD-228E-CC47-95DA-FE58F50FBFAF}"/>
              </a:ext>
            </a:extLst>
          </p:cNvPr>
          <p:cNvGrpSpPr/>
          <p:nvPr/>
        </p:nvGrpSpPr>
        <p:grpSpPr>
          <a:xfrm>
            <a:off x="284179" y="389663"/>
            <a:ext cx="11427015" cy="1193813"/>
            <a:chOff x="284179" y="389663"/>
            <a:chExt cx="11427015" cy="1193813"/>
          </a:xfrm>
        </p:grpSpPr>
        <p:sp>
          <p:nvSpPr>
            <p:cNvPr id="2" name="Trapezoid 1">
              <a:extLst>
                <a:ext uri="{FF2B5EF4-FFF2-40B4-BE49-F238E27FC236}">
                  <a16:creationId xmlns:a16="http://schemas.microsoft.com/office/drawing/2014/main" id="{CF8A3EA0-3E68-AE48-B399-9CE7A1C86B72}"/>
                </a:ext>
              </a:extLst>
            </p:cNvPr>
            <p:cNvSpPr/>
            <p:nvPr/>
          </p:nvSpPr>
          <p:spPr>
            <a:xfrm rot="5400000">
              <a:off x="5599577" y="-4528141"/>
              <a:ext cx="1193813" cy="11029421"/>
            </a:xfrm>
            <a:prstGeom prst="trapezoid">
              <a:avLst>
                <a:gd name="adj" fmla="val 168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2EB3633-3E8C-0742-8934-510E9CAB2BB8}"/>
                </a:ext>
              </a:extLst>
            </p:cNvPr>
            <p:cNvSpPr txBox="1"/>
            <p:nvPr/>
          </p:nvSpPr>
          <p:spPr>
            <a:xfrm>
              <a:off x="1183199" y="615991"/>
              <a:ext cx="67416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CAB-LA - Clinical – Phase II</a:t>
              </a: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CBDC8F3-B410-5C4C-B8A9-5B6100E7C41D}"/>
                </a:ext>
              </a:extLst>
            </p:cNvPr>
            <p:cNvSpPr/>
            <p:nvPr/>
          </p:nvSpPr>
          <p:spPr>
            <a:xfrm>
              <a:off x="284179" y="554364"/>
              <a:ext cx="795185" cy="78297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BF46BD7-2D7C-6C40-B2ED-F15AAAB99307}"/>
                </a:ext>
              </a:extLst>
            </p:cNvPr>
            <p:cNvSpPr txBox="1"/>
            <p:nvPr/>
          </p:nvSpPr>
          <p:spPr>
            <a:xfrm>
              <a:off x="480805" y="599847"/>
              <a:ext cx="304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accent2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4</a:t>
              </a:r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F622077-93B8-254F-AB41-1BA9CEBD02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758952"/>
              </p:ext>
            </p:extLst>
          </p:nvPr>
        </p:nvGraphicFramePr>
        <p:xfrm>
          <a:off x="655047" y="1809804"/>
          <a:ext cx="5442765" cy="4812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2765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97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What  were considerations?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976045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How long would the drug last?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Would there be sex differences?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How acceptable were injections to key populations?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Openness by regulators to various trial designs for later pivotal efficacy &amp; safety studies?</a:t>
                      </a:r>
                    </a:p>
                    <a:p>
                      <a:pPr marL="8001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Is an oral lead-in necessary for safety?</a:t>
                      </a:r>
                    </a:p>
                    <a:p>
                      <a:pPr marL="8001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Active comparator necessary (e.g. Truvada)?</a:t>
                      </a:r>
                    </a:p>
                    <a:p>
                      <a:pPr marL="8001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Inferiority or superiority for cisgender women?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A2AC774-DE31-704B-88C1-DA4662313C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885342"/>
              </p:ext>
            </p:extLst>
          </p:nvPr>
        </p:nvGraphicFramePr>
        <p:xfrm>
          <a:off x="6588465" y="1809804"/>
          <a:ext cx="5196472" cy="4673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6472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7204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What stakeholders were involved?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952808">
                <a:tc>
                  <a:txBody>
                    <a:bodyPr/>
                    <a:lstStyle/>
                    <a:p>
                      <a:pPr algn="ctr"/>
                      <a:endParaRPr lang="en-US" sz="3000" b="1" dirty="0"/>
                    </a:p>
                    <a:p>
                      <a:pPr algn="ctr"/>
                      <a:r>
                        <a:rPr lang="en-US" sz="3000" b="1" dirty="0"/>
                        <a:t>Almost all stakeholder</a:t>
                      </a:r>
                    </a:p>
                    <a:p>
                      <a:pPr algn="ctr"/>
                      <a:r>
                        <a:rPr lang="en-US" sz="3000" b="1" dirty="0"/>
                        <a:t>types, but</a:t>
                      </a:r>
                      <a:r>
                        <a:rPr lang="en-US" sz="3000" b="1" baseline="0" dirty="0"/>
                        <a:t> privacy of discussions could obscure</a:t>
                      </a:r>
                    </a:p>
                    <a:p>
                      <a:pPr algn="ctr"/>
                      <a:r>
                        <a:rPr lang="en-US" sz="3000" b="1" baseline="0" dirty="0"/>
                        <a:t>how meaningful engagement was with all</a:t>
                      </a:r>
                      <a:endParaRPr lang="en-US" sz="3000" b="1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136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05376-0A28-8541-A56B-22EDDD69F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along the product development pathway</a:t>
            </a:r>
          </a:p>
        </p:txBody>
      </p:sp>
      <p:sp>
        <p:nvSpPr>
          <p:cNvPr id="4" name="Trapezoid 3">
            <a:extLst>
              <a:ext uri="{FF2B5EF4-FFF2-40B4-BE49-F238E27FC236}">
                <a16:creationId xmlns:a16="http://schemas.microsoft.com/office/drawing/2014/main" id="{D960405D-BE0E-C444-AE81-554784104D70}"/>
              </a:ext>
            </a:extLst>
          </p:cNvPr>
          <p:cNvSpPr/>
          <p:nvPr/>
        </p:nvSpPr>
        <p:spPr>
          <a:xfrm rot="5400000">
            <a:off x="-818434" y="3194529"/>
            <a:ext cx="3648637" cy="1519520"/>
          </a:xfrm>
          <a:prstGeom prst="trapezoi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rapezoid 9">
            <a:extLst>
              <a:ext uri="{FF2B5EF4-FFF2-40B4-BE49-F238E27FC236}">
                <a16:creationId xmlns:a16="http://schemas.microsoft.com/office/drawing/2014/main" id="{C51BA3B4-50EA-414F-ADBF-EBBDE78BF786}"/>
              </a:ext>
            </a:extLst>
          </p:cNvPr>
          <p:cNvSpPr/>
          <p:nvPr/>
        </p:nvSpPr>
        <p:spPr>
          <a:xfrm rot="5400000">
            <a:off x="947614" y="3194531"/>
            <a:ext cx="3648637" cy="1519520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rapezoid 10">
            <a:extLst>
              <a:ext uri="{FF2B5EF4-FFF2-40B4-BE49-F238E27FC236}">
                <a16:creationId xmlns:a16="http://schemas.microsoft.com/office/drawing/2014/main" id="{3D810D5C-44EB-AD4E-8FEA-245DF910DD02}"/>
              </a:ext>
            </a:extLst>
          </p:cNvPr>
          <p:cNvSpPr/>
          <p:nvPr/>
        </p:nvSpPr>
        <p:spPr>
          <a:xfrm rot="5400000">
            <a:off x="2713662" y="3194529"/>
            <a:ext cx="3648637" cy="1519520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>
            <a:extLst>
              <a:ext uri="{FF2B5EF4-FFF2-40B4-BE49-F238E27FC236}">
                <a16:creationId xmlns:a16="http://schemas.microsoft.com/office/drawing/2014/main" id="{AB06299C-7385-9345-96DF-7D4E920DC339}"/>
              </a:ext>
            </a:extLst>
          </p:cNvPr>
          <p:cNvSpPr/>
          <p:nvPr/>
        </p:nvSpPr>
        <p:spPr>
          <a:xfrm rot="5400000">
            <a:off x="5184181" y="2481088"/>
            <a:ext cx="3648637" cy="2856753"/>
          </a:xfrm>
          <a:prstGeom prst="trapezoid">
            <a:avLst>
              <a:gd name="adj" fmla="val 1284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C81C721D-C767-4847-AF46-ED3BF53FCC62}"/>
              </a:ext>
            </a:extLst>
          </p:cNvPr>
          <p:cNvSpPr/>
          <p:nvPr/>
        </p:nvSpPr>
        <p:spPr>
          <a:xfrm rot="5400000">
            <a:off x="7603902" y="3194529"/>
            <a:ext cx="3648637" cy="151952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apezoid 14">
            <a:extLst>
              <a:ext uri="{FF2B5EF4-FFF2-40B4-BE49-F238E27FC236}">
                <a16:creationId xmlns:a16="http://schemas.microsoft.com/office/drawing/2014/main" id="{CE42ED3D-975B-1746-AA6B-65E5CDF838EF}"/>
              </a:ext>
            </a:extLst>
          </p:cNvPr>
          <p:cNvSpPr/>
          <p:nvPr/>
        </p:nvSpPr>
        <p:spPr>
          <a:xfrm rot="5400000">
            <a:off x="9369951" y="3194529"/>
            <a:ext cx="3648637" cy="1519520"/>
          </a:xfrm>
          <a:prstGeom prst="trapezoid">
            <a:avLst/>
          </a:prstGeom>
          <a:solidFill>
            <a:srgbClr val="AE1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angle 15">
            <a:extLst>
              <a:ext uri="{FF2B5EF4-FFF2-40B4-BE49-F238E27FC236}">
                <a16:creationId xmlns:a16="http://schemas.microsoft.com/office/drawing/2014/main" id="{603DFD62-F65F-7D47-9D4C-EDEC3379DCCF}"/>
              </a:ext>
            </a:extLst>
          </p:cNvPr>
          <p:cNvSpPr/>
          <p:nvPr/>
        </p:nvSpPr>
        <p:spPr>
          <a:xfrm rot="5400000">
            <a:off x="9951152" y="3718964"/>
            <a:ext cx="685799" cy="4064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>
            <a:extLst>
              <a:ext uri="{FF2B5EF4-FFF2-40B4-BE49-F238E27FC236}">
                <a16:creationId xmlns:a16="http://schemas.microsoft.com/office/drawing/2014/main" id="{8A34A59D-2744-CF49-B116-2CE46D77B383}"/>
              </a:ext>
            </a:extLst>
          </p:cNvPr>
          <p:cNvSpPr/>
          <p:nvPr/>
        </p:nvSpPr>
        <p:spPr>
          <a:xfrm rot="5400000">
            <a:off x="8173158" y="3751089"/>
            <a:ext cx="685799" cy="40640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>
            <a:extLst>
              <a:ext uri="{FF2B5EF4-FFF2-40B4-BE49-F238E27FC236}">
                <a16:creationId xmlns:a16="http://schemas.microsoft.com/office/drawing/2014/main" id="{7BD615F1-C6A7-B14F-8CC4-295B7258C15E}"/>
              </a:ext>
            </a:extLst>
          </p:cNvPr>
          <p:cNvSpPr/>
          <p:nvPr/>
        </p:nvSpPr>
        <p:spPr>
          <a:xfrm rot="5400000">
            <a:off x="5037386" y="3718964"/>
            <a:ext cx="685799" cy="40640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riangle 18">
            <a:extLst>
              <a:ext uri="{FF2B5EF4-FFF2-40B4-BE49-F238E27FC236}">
                <a16:creationId xmlns:a16="http://schemas.microsoft.com/office/drawing/2014/main" id="{136019F8-9149-EB47-862E-9A3F3E63238C}"/>
              </a:ext>
            </a:extLst>
          </p:cNvPr>
          <p:cNvSpPr/>
          <p:nvPr/>
        </p:nvSpPr>
        <p:spPr>
          <a:xfrm rot="5400000">
            <a:off x="3337833" y="3751089"/>
            <a:ext cx="685799" cy="40640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riangle 19">
            <a:extLst>
              <a:ext uri="{FF2B5EF4-FFF2-40B4-BE49-F238E27FC236}">
                <a16:creationId xmlns:a16="http://schemas.microsoft.com/office/drawing/2014/main" id="{AEE7B4DB-4477-BC40-BC8B-B552007AAB0B}"/>
              </a:ext>
            </a:extLst>
          </p:cNvPr>
          <p:cNvSpPr/>
          <p:nvPr/>
        </p:nvSpPr>
        <p:spPr>
          <a:xfrm rot="5400000">
            <a:off x="1468678" y="3751089"/>
            <a:ext cx="685799" cy="406400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103428-2135-C34A-9AB6-9ADCA396BFD0}"/>
              </a:ext>
            </a:extLst>
          </p:cNvPr>
          <p:cNvSpPr txBox="1"/>
          <p:nvPr/>
        </p:nvSpPr>
        <p:spPr>
          <a:xfrm rot="475244">
            <a:off x="242048" y="3493965"/>
            <a:ext cx="1519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Basic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Research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FA6DC2-EBA9-054A-B23D-1886BC85B5ED}"/>
              </a:ext>
            </a:extLst>
          </p:cNvPr>
          <p:cNvSpPr txBox="1"/>
          <p:nvPr/>
        </p:nvSpPr>
        <p:spPr>
          <a:xfrm rot="475244">
            <a:off x="2040786" y="3506664"/>
            <a:ext cx="1519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Design &amp; Discovery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B5C765-D67F-034D-8AE0-CDD481054446}"/>
              </a:ext>
            </a:extLst>
          </p:cNvPr>
          <p:cNvSpPr txBox="1"/>
          <p:nvPr/>
        </p:nvSpPr>
        <p:spPr>
          <a:xfrm rot="475244">
            <a:off x="3844140" y="3506664"/>
            <a:ext cx="1519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Pre-Clinical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AF8EB7-FFA0-2E4D-8D9B-8879457EFD69}"/>
              </a:ext>
            </a:extLst>
          </p:cNvPr>
          <p:cNvSpPr txBox="1"/>
          <p:nvPr/>
        </p:nvSpPr>
        <p:spPr>
          <a:xfrm rot="650311">
            <a:off x="6016275" y="2971644"/>
            <a:ext cx="193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Clinical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C9657D7-B87E-4B4B-9301-8DF363810AA3}"/>
              </a:ext>
            </a:extLst>
          </p:cNvPr>
          <p:cNvCxnSpPr>
            <a:cxnSpLocks/>
          </p:cNvCxnSpPr>
          <p:nvPr/>
        </p:nvCxnSpPr>
        <p:spPr>
          <a:xfrm>
            <a:off x="5849055" y="3501571"/>
            <a:ext cx="2232218" cy="4078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0F469B5-308F-9F4F-A96A-46A2A0362C70}"/>
              </a:ext>
            </a:extLst>
          </p:cNvPr>
          <p:cNvSpPr txBox="1"/>
          <p:nvPr/>
        </p:nvSpPr>
        <p:spPr>
          <a:xfrm rot="16977518">
            <a:off x="5564268" y="4007940"/>
            <a:ext cx="1181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Phase I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EF4D413-54F5-1C41-B925-BBCA70B5A8BA}"/>
              </a:ext>
            </a:extLst>
          </p:cNvPr>
          <p:cNvSpPr txBox="1"/>
          <p:nvPr/>
        </p:nvSpPr>
        <p:spPr>
          <a:xfrm rot="16977518">
            <a:off x="6263610" y="4117758"/>
            <a:ext cx="1181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Phase II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28FF124-AC12-7449-9EEF-5C5489833D01}"/>
              </a:ext>
            </a:extLst>
          </p:cNvPr>
          <p:cNvSpPr txBox="1"/>
          <p:nvPr/>
        </p:nvSpPr>
        <p:spPr>
          <a:xfrm rot="16977518">
            <a:off x="6834384" y="4268986"/>
            <a:ext cx="1281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Phase III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F5687F4-071D-8E4B-A113-C286DD8BFED1}"/>
              </a:ext>
            </a:extLst>
          </p:cNvPr>
          <p:cNvCxnSpPr>
            <a:cxnSpLocks/>
          </p:cNvCxnSpPr>
          <p:nvPr/>
        </p:nvCxnSpPr>
        <p:spPr>
          <a:xfrm flipH="1">
            <a:off x="6374544" y="3672001"/>
            <a:ext cx="272111" cy="11941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78E7F58-76DF-854A-9B0D-F7BB02972E6F}"/>
              </a:ext>
            </a:extLst>
          </p:cNvPr>
          <p:cNvCxnSpPr>
            <a:cxnSpLocks/>
          </p:cNvCxnSpPr>
          <p:nvPr/>
        </p:nvCxnSpPr>
        <p:spPr>
          <a:xfrm flipH="1">
            <a:off x="7070017" y="3781819"/>
            <a:ext cx="272111" cy="11941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B6D9D71-E7C7-F84B-97C3-2105A9DAC452}"/>
              </a:ext>
            </a:extLst>
          </p:cNvPr>
          <p:cNvSpPr txBox="1"/>
          <p:nvPr/>
        </p:nvSpPr>
        <p:spPr>
          <a:xfrm rot="475244">
            <a:off x="8718486" y="3505782"/>
            <a:ext cx="1519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Regulatory Filing &amp; Approval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D7A893C-689E-8641-B61B-B87BBA348D91}"/>
              </a:ext>
            </a:extLst>
          </p:cNvPr>
          <p:cNvSpPr txBox="1"/>
          <p:nvPr/>
        </p:nvSpPr>
        <p:spPr>
          <a:xfrm rot="475244">
            <a:off x="10521346" y="3167980"/>
            <a:ext cx="15195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Post-Marketing &amp; Investigator Initiated Research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B41AF94-ED28-004E-AE40-E4C71931C5AF}"/>
              </a:ext>
            </a:extLst>
          </p:cNvPr>
          <p:cNvSpPr/>
          <p:nvPr/>
        </p:nvSpPr>
        <p:spPr>
          <a:xfrm>
            <a:off x="709322" y="2034352"/>
            <a:ext cx="593125" cy="593124"/>
          </a:xfrm>
          <a:prstGeom prst="ellipse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5AAD659-FB03-6146-B17B-8EBB91236997}"/>
              </a:ext>
            </a:extLst>
          </p:cNvPr>
          <p:cNvSpPr txBox="1"/>
          <p:nvPr/>
        </p:nvSpPr>
        <p:spPr>
          <a:xfrm>
            <a:off x="863671" y="214624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1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A3BA175-40A6-2440-B018-1BC77C11605E}"/>
              </a:ext>
            </a:extLst>
          </p:cNvPr>
          <p:cNvSpPr/>
          <p:nvPr/>
        </p:nvSpPr>
        <p:spPr>
          <a:xfrm>
            <a:off x="2475370" y="2034352"/>
            <a:ext cx="593125" cy="593124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34DA7DA-E7A9-544D-AAD9-60AB316CF38C}"/>
              </a:ext>
            </a:extLst>
          </p:cNvPr>
          <p:cNvSpPr txBox="1"/>
          <p:nvPr/>
        </p:nvSpPr>
        <p:spPr>
          <a:xfrm>
            <a:off x="2633768" y="2138792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2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12B54E7-94D1-A948-BD8F-59ECBB9D9892}"/>
              </a:ext>
            </a:extLst>
          </p:cNvPr>
          <p:cNvSpPr/>
          <p:nvPr/>
        </p:nvSpPr>
        <p:spPr>
          <a:xfrm>
            <a:off x="9178801" y="2034352"/>
            <a:ext cx="593125" cy="5931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2103B31-EA54-4540-8258-DD7FE9A013A2}"/>
              </a:ext>
            </a:extLst>
          </p:cNvPr>
          <p:cNvSpPr txBox="1"/>
          <p:nvPr/>
        </p:nvSpPr>
        <p:spPr>
          <a:xfrm>
            <a:off x="9333150" y="214624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5702630-7338-6A48-83BF-3CFADFE8111F}"/>
              </a:ext>
            </a:extLst>
          </p:cNvPr>
          <p:cNvSpPr/>
          <p:nvPr/>
        </p:nvSpPr>
        <p:spPr>
          <a:xfrm>
            <a:off x="10944849" y="2034352"/>
            <a:ext cx="593125" cy="593124"/>
          </a:xfrm>
          <a:prstGeom prst="ellipse">
            <a:avLst/>
          </a:prstGeom>
          <a:solidFill>
            <a:schemeClr val="bg1"/>
          </a:solidFill>
          <a:ln w="28575">
            <a:solidFill>
              <a:srgbClr val="AE1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0F100A7-DDC4-0B4F-A79D-111AE2019AE6}"/>
              </a:ext>
            </a:extLst>
          </p:cNvPr>
          <p:cNvSpPr txBox="1"/>
          <p:nvPr/>
        </p:nvSpPr>
        <p:spPr>
          <a:xfrm>
            <a:off x="11103247" y="2138792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AE17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6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7F5F3E7E-5CCE-E343-B754-C3AEEEA9ABD0}"/>
              </a:ext>
            </a:extLst>
          </p:cNvPr>
          <p:cNvSpPr/>
          <p:nvPr/>
        </p:nvSpPr>
        <p:spPr>
          <a:xfrm>
            <a:off x="4269109" y="2034352"/>
            <a:ext cx="593125" cy="593124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FC8855D-5AD5-254C-8499-A13666629E37}"/>
              </a:ext>
            </a:extLst>
          </p:cNvPr>
          <p:cNvSpPr txBox="1"/>
          <p:nvPr/>
        </p:nvSpPr>
        <p:spPr>
          <a:xfrm>
            <a:off x="4427507" y="2138792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3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B25F7369-045F-2C4D-A733-6BB491E47204}"/>
              </a:ext>
            </a:extLst>
          </p:cNvPr>
          <p:cNvSpPr/>
          <p:nvPr/>
        </p:nvSpPr>
        <p:spPr>
          <a:xfrm>
            <a:off x="6749003" y="2034352"/>
            <a:ext cx="593125" cy="5931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1C7D10-20CE-3F4F-8A92-4113F6A3BB54}"/>
              </a:ext>
            </a:extLst>
          </p:cNvPr>
          <p:cNvSpPr txBox="1"/>
          <p:nvPr/>
        </p:nvSpPr>
        <p:spPr>
          <a:xfrm>
            <a:off x="6907401" y="2138792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791536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>
            <a:extLst>
              <a:ext uri="{FF2B5EF4-FFF2-40B4-BE49-F238E27FC236}">
                <a16:creationId xmlns:a16="http://schemas.microsoft.com/office/drawing/2014/main" id="{CF8A3EA0-3E68-AE48-B399-9CE7A1C86B72}"/>
              </a:ext>
            </a:extLst>
          </p:cNvPr>
          <p:cNvSpPr/>
          <p:nvPr/>
        </p:nvSpPr>
        <p:spPr>
          <a:xfrm rot="5400000">
            <a:off x="5599577" y="-4528141"/>
            <a:ext cx="1193813" cy="11029421"/>
          </a:xfrm>
          <a:prstGeom prst="trapezoid">
            <a:avLst>
              <a:gd name="adj" fmla="val 1686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EB3633-3E8C-0742-8934-510E9CAB2BB8}"/>
              </a:ext>
            </a:extLst>
          </p:cNvPr>
          <p:cNvSpPr txBox="1"/>
          <p:nvPr/>
        </p:nvSpPr>
        <p:spPr>
          <a:xfrm>
            <a:off x="1183199" y="615991"/>
            <a:ext cx="6882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CAB-LA - Clinical – Phase III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CBDC8F3-B410-5C4C-B8A9-5B6100E7C41D}"/>
              </a:ext>
            </a:extLst>
          </p:cNvPr>
          <p:cNvSpPr/>
          <p:nvPr/>
        </p:nvSpPr>
        <p:spPr>
          <a:xfrm>
            <a:off x="284179" y="554364"/>
            <a:ext cx="795185" cy="7829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F46BD7-2D7C-6C40-B2ED-F15AAAB99307}"/>
              </a:ext>
            </a:extLst>
          </p:cNvPr>
          <p:cNvSpPr txBox="1"/>
          <p:nvPr/>
        </p:nvSpPr>
        <p:spPr>
          <a:xfrm>
            <a:off x="480805" y="599847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4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A1B920-DB89-3740-A187-8FA239F933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636233"/>
              </p:ext>
            </p:extLst>
          </p:nvPr>
        </p:nvGraphicFramePr>
        <p:xfrm>
          <a:off x="655047" y="1809804"/>
          <a:ext cx="6097445" cy="4673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7445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97236">
                <a:tc>
                  <a:txBody>
                    <a:bodyPr/>
                    <a:lstStyle/>
                    <a:p>
                      <a:r>
                        <a:rPr lang="en-US" sz="2400" dirty="0"/>
                        <a:t>What  were considerations?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976045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dirty="0"/>
                        <a:t>Phase II study confirmed the “tail” was more</a:t>
                      </a:r>
                      <a:r>
                        <a:rPr lang="en-US" sz="2200" baseline="0" dirty="0"/>
                        <a:t> than 2x as long as previously believed – long-term oral </a:t>
                      </a:r>
                      <a:r>
                        <a:rPr lang="en-US" sz="2200" baseline="0" dirty="0" err="1"/>
                        <a:t>PrEP</a:t>
                      </a:r>
                      <a:r>
                        <a:rPr lang="en-US" sz="2200" baseline="0" dirty="0"/>
                        <a:t> a necessity if CAB-LA stopped.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Superiority design accepted as reasonable for cisgender women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Recruitment while another large </a:t>
                      </a:r>
                      <a:r>
                        <a:rPr lang="en-US" sz="2200" baseline="0" dirty="0" err="1"/>
                        <a:t>PrEP</a:t>
                      </a:r>
                      <a:r>
                        <a:rPr lang="en-US" sz="2200" baseline="0" dirty="0"/>
                        <a:t> study in the field in the U.S. (e.g. DISCOVER) and others to come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Other?</a:t>
                      </a:r>
                      <a:endParaRPr lang="en-US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AAE6B5D-71D5-CE47-89DD-B4C4C5BC39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427610"/>
              </p:ext>
            </p:extLst>
          </p:nvPr>
        </p:nvGraphicFramePr>
        <p:xfrm>
          <a:off x="7197969" y="1809804"/>
          <a:ext cx="4586968" cy="4673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6968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720474">
                <a:tc>
                  <a:txBody>
                    <a:bodyPr/>
                    <a:lstStyle/>
                    <a:p>
                      <a:r>
                        <a:rPr lang="en-US" sz="2400" dirty="0"/>
                        <a:t>What stakeholders were involved?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952808">
                <a:tc>
                  <a:txBody>
                    <a:bodyPr/>
                    <a:lstStyle/>
                    <a:p>
                      <a:pPr algn="ctr"/>
                      <a:endParaRPr lang="en-US" sz="3000" b="1" dirty="0"/>
                    </a:p>
                    <a:p>
                      <a:pPr algn="ctr"/>
                      <a:r>
                        <a:rPr lang="en-US" sz="3000" b="1" dirty="0"/>
                        <a:t>Many stakeholders.</a:t>
                      </a:r>
                    </a:p>
                    <a:p>
                      <a:pPr algn="ctr"/>
                      <a:endParaRPr lang="en-US" sz="3000" b="1" dirty="0"/>
                    </a:p>
                    <a:p>
                      <a:pPr algn="ctr"/>
                      <a:r>
                        <a:rPr lang="en-US" sz="3000" b="1" dirty="0"/>
                        <a:t>Many discussions private,</a:t>
                      </a:r>
                    </a:p>
                    <a:p>
                      <a:pPr algn="ctr"/>
                      <a:r>
                        <a:rPr lang="en-US" sz="3000" b="1" dirty="0"/>
                        <a:t>so difficult to determine depth</a:t>
                      </a:r>
                      <a:r>
                        <a:rPr lang="en-US" sz="3000" b="1" baseline="0" dirty="0"/>
                        <a:t> of engagement</a:t>
                      </a:r>
                      <a:endParaRPr lang="en-US" sz="3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2670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F7BF5D-A6F9-1742-A2B7-3D2754A2AFE3}"/>
              </a:ext>
            </a:extLst>
          </p:cNvPr>
          <p:cNvGrpSpPr/>
          <p:nvPr/>
        </p:nvGrpSpPr>
        <p:grpSpPr>
          <a:xfrm>
            <a:off x="257920" y="301173"/>
            <a:ext cx="11479535" cy="1644008"/>
            <a:chOff x="257920" y="301173"/>
            <a:chExt cx="11479535" cy="1644008"/>
          </a:xfrm>
        </p:grpSpPr>
        <p:sp>
          <p:nvSpPr>
            <p:cNvPr id="2" name="Trapezoid 1">
              <a:extLst>
                <a:ext uri="{FF2B5EF4-FFF2-40B4-BE49-F238E27FC236}">
                  <a16:creationId xmlns:a16="http://schemas.microsoft.com/office/drawing/2014/main" id="{007B339C-7FE8-334A-A8AA-8093CB8214F1}"/>
                </a:ext>
              </a:extLst>
            </p:cNvPr>
            <p:cNvSpPr/>
            <p:nvPr/>
          </p:nvSpPr>
          <p:spPr>
            <a:xfrm rot="5400000">
              <a:off x="5374481" y="-4417794"/>
              <a:ext cx="1644008" cy="11081941"/>
            </a:xfrm>
            <a:prstGeom prst="trapezoid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F1FBEAF-B3B4-864D-A628-81C08D883170}"/>
                </a:ext>
              </a:extLst>
            </p:cNvPr>
            <p:cNvSpPr txBox="1"/>
            <p:nvPr/>
          </p:nvSpPr>
          <p:spPr>
            <a:xfrm>
              <a:off x="1156941" y="763040"/>
              <a:ext cx="71195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CAB-LA - Regulatory Filing &amp; Approval</a:t>
              </a: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9325E16-0E77-C048-8F41-452234F45BF6}"/>
                </a:ext>
              </a:extLst>
            </p:cNvPr>
            <p:cNvSpPr/>
            <p:nvPr/>
          </p:nvSpPr>
          <p:spPr>
            <a:xfrm>
              <a:off x="257920" y="686780"/>
              <a:ext cx="795185" cy="78297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324D909-4DCE-0744-B7F8-332D63C53A80}"/>
                </a:ext>
              </a:extLst>
            </p:cNvPr>
            <p:cNvSpPr txBox="1"/>
            <p:nvPr/>
          </p:nvSpPr>
          <p:spPr>
            <a:xfrm>
              <a:off x="454546" y="732263"/>
              <a:ext cx="304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accent4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5</a:t>
              </a:r>
            </a:p>
          </p:txBody>
        </p:sp>
      </p:grp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3F1C283-A2A3-DA44-918D-F66A32563E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286666"/>
              </p:ext>
            </p:extLst>
          </p:nvPr>
        </p:nvGraphicFramePr>
        <p:xfrm>
          <a:off x="655047" y="2330789"/>
          <a:ext cx="5442765" cy="4152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2765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195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What might be considerations?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532789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200" baseline="0" dirty="0"/>
                        <a:t>For which populations will the drug be approved?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200" dirty="0"/>
                        <a:t>How should community best</a:t>
                      </a:r>
                      <a:r>
                        <a:rPr lang="en-US" sz="2200" baseline="0" dirty="0"/>
                        <a:t> come together ahead of regulatory filing to build consensus where possible and minimize disruption to delivery?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6366B20-40A8-A54E-B51D-D8C0C9A271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6969"/>
              </p:ext>
            </p:extLst>
          </p:nvPr>
        </p:nvGraphicFramePr>
        <p:xfrm>
          <a:off x="6588465" y="2330789"/>
          <a:ext cx="5196472" cy="4152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6472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4015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What stakeholders could be involved?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512142">
                <a:tc>
                  <a:txBody>
                    <a:bodyPr/>
                    <a:lstStyle/>
                    <a:p>
                      <a:pPr algn="ctr"/>
                      <a:endParaRPr lang="en-US" sz="3000" b="1" dirty="0"/>
                    </a:p>
                    <a:p>
                      <a:pPr algn="ctr"/>
                      <a:r>
                        <a:rPr lang="en-US" sz="3000" b="1" dirty="0"/>
                        <a:t>Most stakeholder types</a:t>
                      </a:r>
                      <a:br>
                        <a:rPr lang="en-US" sz="3000" b="1" dirty="0"/>
                      </a:br>
                      <a:r>
                        <a:rPr lang="en-US" sz="3000" b="1" dirty="0"/>
                        <a:t>should be involved</a:t>
                      </a:r>
                    </a:p>
                    <a:p>
                      <a:pPr algn="ctr"/>
                      <a:endParaRPr lang="en-US" sz="1200" b="1" dirty="0"/>
                    </a:p>
                    <a:p>
                      <a:pPr algn="ctr"/>
                      <a:r>
                        <a:rPr lang="en-US" sz="3000" b="1" dirty="0"/>
                        <a:t>Some of these discussions</a:t>
                      </a:r>
                      <a:br>
                        <a:rPr lang="en-US" sz="3000" b="1" baseline="0" dirty="0"/>
                      </a:br>
                      <a:r>
                        <a:rPr lang="en-US" sz="3000" b="1" baseline="0" dirty="0"/>
                        <a:t>have already begun</a:t>
                      </a:r>
                      <a:endParaRPr lang="en-US" sz="3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434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5C470AB-B3DD-CD4A-AD9F-8FFDC00D0142}"/>
              </a:ext>
            </a:extLst>
          </p:cNvPr>
          <p:cNvGrpSpPr/>
          <p:nvPr/>
        </p:nvGrpSpPr>
        <p:grpSpPr>
          <a:xfrm>
            <a:off x="257920" y="301173"/>
            <a:ext cx="11479535" cy="1644008"/>
            <a:chOff x="257920" y="301173"/>
            <a:chExt cx="11479535" cy="1644008"/>
          </a:xfrm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04CEB3F2-44AC-CD46-8D2A-FBC64BBAD01D}"/>
                </a:ext>
              </a:extLst>
            </p:cNvPr>
            <p:cNvSpPr/>
            <p:nvPr/>
          </p:nvSpPr>
          <p:spPr>
            <a:xfrm rot="5400000">
              <a:off x="5374481" y="-4417794"/>
              <a:ext cx="1644008" cy="11081941"/>
            </a:xfrm>
            <a:prstGeom prst="trapezoid">
              <a:avLst/>
            </a:prstGeom>
            <a:solidFill>
              <a:srgbClr val="AE1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62B2FC3-B92D-4C48-9ED0-6F3577081051}"/>
                </a:ext>
              </a:extLst>
            </p:cNvPr>
            <p:cNvSpPr txBox="1"/>
            <p:nvPr/>
          </p:nvSpPr>
          <p:spPr>
            <a:xfrm>
              <a:off x="1156941" y="763040"/>
              <a:ext cx="95928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CAB-LA - Post-Marketing &amp; Investigator Initiated Research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06FDD9A-24FA-1D47-A004-9CC0BB9F9232}"/>
                </a:ext>
              </a:extLst>
            </p:cNvPr>
            <p:cNvSpPr/>
            <p:nvPr/>
          </p:nvSpPr>
          <p:spPr>
            <a:xfrm>
              <a:off x="257920" y="686780"/>
              <a:ext cx="795185" cy="78297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E17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C7F551B-919A-1242-A9EC-0E4E8C499179}"/>
                </a:ext>
              </a:extLst>
            </p:cNvPr>
            <p:cNvSpPr txBox="1"/>
            <p:nvPr/>
          </p:nvSpPr>
          <p:spPr>
            <a:xfrm>
              <a:off x="454546" y="732263"/>
              <a:ext cx="304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AE1735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6</a:t>
              </a:r>
            </a:p>
          </p:txBody>
        </p:sp>
      </p:grp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857D1D7-2AFC-074A-BF21-E1871AA395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821776"/>
              </p:ext>
            </p:extLst>
          </p:nvPr>
        </p:nvGraphicFramePr>
        <p:xfrm>
          <a:off x="655047" y="2330789"/>
          <a:ext cx="5442765" cy="4152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2765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195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What might be considerations?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17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532789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Can the product be delivered in an affordable and efficient manner where it needs to be?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Will sufficient data exist to allow confident use for all who need it?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How will future trial designs need to adapt to the availability of a long-acting intervention?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baseline="0" dirty="0"/>
                        <a:t>Can the learnings be leveraged to make and test better products in the future?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E248A8E-51CB-4149-BF36-DD58C50D37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402861"/>
              </p:ext>
            </p:extLst>
          </p:nvPr>
        </p:nvGraphicFramePr>
        <p:xfrm>
          <a:off x="6588465" y="2330789"/>
          <a:ext cx="5196472" cy="4152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6472">
                  <a:extLst>
                    <a:ext uri="{9D8B030D-6E8A-4147-A177-3AD203B41FA5}">
                      <a16:colId xmlns:a16="http://schemas.microsoft.com/office/drawing/2014/main" val="764977871"/>
                    </a:ext>
                  </a:extLst>
                </a:gridCol>
              </a:tblGrid>
              <a:tr h="64015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What stakeholders could be involved?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17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6241"/>
                  </a:ext>
                </a:extLst>
              </a:tr>
              <a:tr h="3512142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  <a:p>
                      <a:pPr algn="ctr"/>
                      <a:r>
                        <a:rPr lang="en-US" sz="3000" b="1" dirty="0"/>
                        <a:t>Most stakeholder types</a:t>
                      </a:r>
                      <a:br>
                        <a:rPr lang="en-US" sz="3000" b="1" dirty="0"/>
                      </a:br>
                      <a:r>
                        <a:rPr lang="en-US" sz="3000" b="1" dirty="0"/>
                        <a:t>should be involved</a:t>
                      </a:r>
                    </a:p>
                    <a:p>
                      <a:pPr algn="ctr"/>
                      <a:endParaRPr lang="en-US" sz="1200" b="1" dirty="0"/>
                    </a:p>
                    <a:p>
                      <a:pPr algn="ctr"/>
                      <a:r>
                        <a:rPr lang="en-US" sz="3000" b="1" dirty="0"/>
                        <a:t>Some of these discussions</a:t>
                      </a:r>
                      <a:br>
                        <a:rPr lang="en-US" sz="3000" b="1" baseline="0" dirty="0"/>
                      </a:br>
                      <a:r>
                        <a:rPr lang="en-US" sz="3000" b="1" baseline="0" dirty="0"/>
                        <a:t>have already begun</a:t>
                      </a:r>
                      <a:endParaRPr lang="en-US" sz="3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639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8904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EA8A94-4A24-6A42-9BF8-C79D514A3150}"/>
              </a:ext>
            </a:extLst>
          </p:cNvPr>
          <p:cNvSpPr txBox="1"/>
          <p:nvPr/>
        </p:nvSpPr>
        <p:spPr>
          <a:xfrm>
            <a:off x="0" y="0"/>
            <a:ext cx="12192000" cy="4062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marL="31750"/>
            <a:endParaRPr lang="en-US" sz="6000" dirty="0"/>
          </a:p>
          <a:p>
            <a:pPr marL="31750" algn="ctr"/>
            <a:endParaRPr lang="en-US" sz="6000" dirty="0"/>
          </a:p>
          <a:p>
            <a:pPr algn="ctr"/>
            <a:endParaRPr lang="en-US" sz="6000" dirty="0"/>
          </a:p>
          <a:p>
            <a:pPr algn="ctr"/>
            <a:endParaRPr lang="en-US" dirty="0"/>
          </a:p>
          <a:p>
            <a:pPr algn="ctr"/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6F246F-1E90-C241-8A37-089DF3BDDC80}"/>
              </a:ext>
            </a:extLst>
          </p:cNvPr>
          <p:cNvSpPr txBox="1"/>
          <p:nvPr/>
        </p:nvSpPr>
        <p:spPr>
          <a:xfrm>
            <a:off x="1148442" y="2151727"/>
            <a:ext cx="989511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50"/>
            <a:r>
              <a:rPr lang="en-US" sz="3200" b="1" dirty="0">
                <a:solidFill>
                  <a:srgbClr val="AE17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Question:</a:t>
            </a:r>
          </a:p>
          <a:p>
            <a:pPr marL="976313" indent="-455613">
              <a:buFont typeface="Arial" panose="020B0604020202020204" pitchFamily="34" charset="0"/>
              <a:buChar char="•"/>
            </a:pPr>
            <a:r>
              <a:rPr lang="en-US" sz="3200" dirty="0">
                <a:latin typeface="Arial Narrow" panose="020B0604020202020204" pitchFamily="34" charset="0"/>
                <a:cs typeface="Arial Narrow" panose="020B0604020202020204" pitchFamily="34" charset="0"/>
              </a:rPr>
              <a:t>What questions does this bring up for you as we think about new study designs that must consider the efficacy of Truvada as oral </a:t>
            </a:r>
            <a:r>
              <a:rPr lang="en-US" sz="3200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PrEP</a:t>
            </a:r>
            <a:r>
              <a:rPr lang="en-US" sz="3200" dirty="0">
                <a:latin typeface="Arial Narrow" panose="020B0604020202020204" pitchFamily="34" charset="0"/>
                <a:cs typeface="Arial Narrow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01137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05376-0A28-8541-A56B-22EDDD69F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along the product development pathway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F2BEA0A-28E4-EE4C-B756-CB31F2C9812F}"/>
              </a:ext>
            </a:extLst>
          </p:cNvPr>
          <p:cNvGrpSpPr/>
          <p:nvPr/>
        </p:nvGrpSpPr>
        <p:grpSpPr>
          <a:xfrm>
            <a:off x="242048" y="2034352"/>
            <a:ext cx="11798819" cy="3744257"/>
            <a:chOff x="237971" y="1961781"/>
            <a:chExt cx="11798819" cy="3744257"/>
          </a:xfrm>
        </p:grpSpPr>
        <p:sp>
          <p:nvSpPr>
            <p:cNvPr id="4" name="Trapezoid 3">
              <a:extLst>
                <a:ext uri="{FF2B5EF4-FFF2-40B4-BE49-F238E27FC236}">
                  <a16:creationId xmlns:a16="http://schemas.microsoft.com/office/drawing/2014/main" id="{D960405D-BE0E-C444-AE81-554784104D70}"/>
                </a:ext>
              </a:extLst>
            </p:cNvPr>
            <p:cNvSpPr/>
            <p:nvPr/>
          </p:nvSpPr>
          <p:spPr>
            <a:xfrm rot="5400000">
              <a:off x="-822511" y="3121958"/>
              <a:ext cx="3648637" cy="1519520"/>
            </a:xfrm>
            <a:prstGeom prst="trapezoid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rapezoid 9">
              <a:extLst>
                <a:ext uri="{FF2B5EF4-FFF2-40B4-BE49-F238E27FC236}">
                  <a16:creationId xmlns:a16="http://schemas.microsoft.com/office/drawing/2014/main" id="{C51BA3B4-50EA-414F-ADBF-EBBDE78BF786}"/>
                </a:ext>
              </a:extLst>
            </p:cNvPr>
            <p:cNvSpPr/>
            <p:nvPr/>
          </p:nvSpPr>
          <p:spPr>
            <a:xfrm rot="5400000">
              <a:off x="943537" y="3121960"/>
              <a:ext cx="3648637" cy="1519520"/>
            </a:xfrm>
            <a:prstGeom prst="trapezoid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3D810D5C-44EB-AD4E-8FEA-245DF910DD02}"/>
                </a:ext>
              </a:extLst>
            </p:cNvPr>
            <p:cNvSpPr/>
            <p:nvPr/>
          </p:nvSpPr>
          <p:spPr>
            <a:xfrm rot="5400000">
              <a:off x="2709585" y="3121958"/>
              <a:ext cx="3648637" cy="1519520"/>
            </a:xfrm>
            <a:prstGeom prst="trapezoid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AB06299C-7385-9345-96DF-7D4E920DC339}"/>
                </a:ext>
              </a:extLst>
            </p:cNvPr>
            <p:cNvSpPr/>
            <p:nvPr/>
          </p:nvSpPr>
          <p:spPr>
            <a:xfrm rot="5400000">
              <a:off x="5180104" y="2408517"/>
              <a:ext cx="3648637" cy="2856753"/>
            </a:xfrm>
            <a:prstGeom prst="trapezoid">
              <a:avLst>
                <a:gd name="adj" fmla="val 12841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C81C721D-C767-4847-AF46-ED3BF53FCC62}"/>
                </a:ext>
              </a:extLst>
            </p:cNvPr>
            <p:cNvSpPr/>
            <p:nvPr/>
          </p:nvSpPr>
          <p:spPr>
            <a:xfrm rot="5400000">
              <a:off x="7599825" y="3121958"/>
              <a:ext cx="3648637" cy="1519520"/>
            </a:xfrm>
            <a:prstGeom prst="trapezoi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CE42ED3D-975B-1746-AA6B-65E5CDF838EF}"/>
                </a:ext>
              </a:extLst>
            </p:cNvPr>
            <p:cNvSpPr/>
            <p:nvPr/>
          </p:nvSpPr>
          <p:spPr>
            <a:xfrm rot="5400000">
              <a:off x="9365874" y="3121958"/>
              <a:ext cx="3648637" cy="1519520"/>
            </a:xfrm>
            <a:prstGeom prst="trapezoid">
              <a:avLst/>
            </a:prstGeom>
            <a:solidFill>
              <a:srgbClr val="AE1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603DFD62-F65F-7D47-9D4C-EDEC3379DCCF}"/>
                </a:ext>
              </a:extLst>
            </p:cNvPr>
            <p:cNvSpPr/>
            <p:nvPr/>
          </p:nvSpPr>
          <p:spPr>
            <a:xfrm rot="5400000">
              <a:off x="9947075" y="3646393"/>
              <a:ext cx="685799" cy="4064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8A34A59D-2744-CF49-B116-2CE46D77B383}"/>
                </a:ext>
              </a:extLst>
            </p:cNvPr>
            <p:cNvSpPr/>
            <p:nvPr/>
          </p:nvSpPr>
          <p:spPr>
            <a:xfrm rot="5400000">
              <a:off x="8169081" y="3678518"/>
              <a:ext cx="685799" cy="4064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7BD615F1-C6A7-B14F-8CC4-295B7258C15E}"/>
                </a:ext>
              </a:extLst>
            </p:cNvPr>
            <p:cNvSpPr/>
            <p:nvPr/>
          </p:nvSpPr>
          <p:spPr>
            <a:xfrm rot="5400000">
              <a:off x="5033309" y="3646393"/>
              <a:ext cx="685799" cy="406400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iangle 18">
              <a:extLst>
                <a:ext uri="{FF2B5EF4-FFF2-40B4-BE49-F238E27FC236}">
                  <a16:creationId xmlns:a16="http://schemas.microsoft.com/office/drawing/2014/main" id="{136019F8-9149-EB47-862E-9A3F3E63238C}"/>
                </a:ext>
              </a:extLst>
            </p:cNvPr>
            <p:cNvSpPr/>
            <p:nvPr/>
          </p:nvSpPr>
          <p:spPr>
            <a:xfrm rot="5400000">
              <a:off x="3333756" y="3678518"/>
              <a:ext cx="685799" cy="40640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riangle 19">
              <a:extLst>
                <a:ext uri="{FF2B5EF4-FFF2-40B4-BE49-F238E27FC236}">
                  <a16:creationId xmlns:a16="http://schemas.microsoft.com/office/drawing/2014/main" id="{AEE7B4DB-4477-BC40-BC8B-B552007AAB0B}"/>
                </a:ext>
              </a:extLst>
            </p:cNvPr>
            <p:cNvSpPr/>
            <p:nvPr/>
          </p:nvSpPr>
          <p:spPr>
            <a:xfrm rot="5400000">
              <a:off x="1464601" y="3678518"/>
              <a:ext cx="685799" cy="406400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3103428-2135-C34A-9AB6-9ADCA396BFD0}"/>
                </a:ext>
              </a:extLst>
            </p:cNvPr>
            <p:cNvSpPr txBox="1"/>
            <p:nvPr/>
          </p:nvSpPr>
          <p:spPr>
            <a:xfrm rot="475244">
              <a:off x="237971" y="3421394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Basic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Research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5FA6DC2-EBA9-054A-B23D-1886BC85B5ED}"/>
                </a:ext>
              </a:extLst>
            </p:cNvPr>
            <p:cNvSpPr txBox="1"/>
            <p:nvPr/>
          </p:nvSpPr>
          <p:spPr>
            <a:xfrm rot="475244">
              <a:off x="2036709" y="3434093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Design &amp; Discovery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B5C765-D67F-034D-8AE0-CDD481054446}"/>
                </a:ext>
              </a:extLst>
            </p:cNvPr>
            <p:cNvSpPr txBox="1"/>
            <p:nvPr/>
          </p:nvSpPr>
          <p:spPr>
            <a:xfrm rot="475244">
              <a:off x="3840063" y="3434093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Pre-Clinical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AAF8EB7-FFA0-2E4D-8D9B-8879457EFD69}"/>
                </a:ext>
              </a:extLst>
            </p:cNvPr>
            <p:cNvSpPr txBox="1"/>
            <p:nvPr/>
          </p:nvSpPr>
          <p:spPr>
            <a:xfrm rot="650311">
              <a:off x="6012198" y="2899073"/>
              <a:ext cx="1933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Clinical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C9657D7-B87E-4B4B-9301-8DF363810AA3}"/>
                </a:ext>
              </a:extLst>
            </p:cNvPr>
            <p:cNvCxnSpPr>
              <a:cxnSpLocks/>
            </p:cNvCxnSpPr>
            <p:nvPr/>
          </p:nvCxnSpPr>
          <p:spPr>
            <a:xfrm>
              <a:off x="5844978" y="3429000"/>
              <a:ext cx="2232218" cy="407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0F469B5-308F-9F4F-A96A-46A2A0362C70}"/>
                </a:ext>
              </a:extLst>
            </p:cNvPr>
            <p:cNvSpPr txBox="1"/>
            <p:nvPr/>
          </p:nvSpPr>
          <p:spPr>
            <a:xfrm rot="16977518">
              <a:off x="5560191" y="3935369"/>
              <a:ext cx="1181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EF4D413-54F5-1C41-B925-BBCA70B5A8BA}"/>
                </a:ext>
              </a:extLst>
            </p:cNvPr>
            <p:cNvSpPr txBox="1"/>
            <p:nvPr/>
          </p:nvSpPr>
          <p:spPr>
            <a:xfrm rot="16977518">
              <a:off x="6259533" y="4045187"/>
              <a:ext cx="1181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II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28FF124-AC12-7449-9EEF-5C5489833D01}"/>
                </a:ext>
              </a:extLst>
            </p:cNvPr>
            <p:cNvSpPr txBox="1"/>
            <p:nvPr/>
          </p:nvSpPr>
          <p:spPr>
            <a:xfrm rot="16977518">
              <a:off x="6830307" y="4196415"/>
              <a:ext cx="1281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III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F5687F4-071D-8E4B-A113-C286DD8BFE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70467" y="3599430"/>
              <a:ext cx="272111" cy="11941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78E7F58-76DF-854A-9B0D-F7BB02972E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65940" y="3709248"/>
              <a:ext cx="272111" cy="11941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B6D9D71-E7C7-F84B-97C3-2105A9DAC452}"/>
                </a:ext>
              </a:extLst>
            </p:cNvPr>
            <p:cNvSpPr txBox="1"/>
            <p:nvPr/>
          </p:nvSpPr>
          <p:spPr>
            <a:xfrm rot="475244">
              <a:off x="8714409" y="3433211"/>
              <a:ext cx="15195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Regulatory Filing &amp; Approval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D7A893C-689E-8641-B61B-B87BBA348D91}"/>
                </a:ext>
              </a:extLst>
            </p:cNvPr>
            <p:cNvSpPr txBox="1"/>
            <p:nvPr/>
          </p:nvSpPr>
          <p:spPr>
            <a:xfrm rot="475244">
              <a:off x="10517269" y="3095409"/>
              <a:ext cx="1519521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Post-Marketing &amp; Investigator Initiated Research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B41AF94-ED28-004E-AE40-E4C71931C5AF}"/>
                </a:ext>
              </a:extLst>
            </p:cNvPr>
            <p:cNvSpPr/>
            <p:nvPr/>
          </p:nvSpPr>
          <p:spPr>
            <a:xfrm>
              <a:off x="705245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5AAD659-FB03-6146-B17B-8EBB91236997}"/>
                </a:ext>
              </a:extLst>
            </p:cNvPr>
            <p:cNvSpPr txBox="1"/>
            <p:nvPr/>
          </p:nvSpPr>
          <p:spPr>
            <a:xfrm>
              <a:off x="859594" y="207367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7030A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BA3BA175-40A6-2440-B018-1BC77C11605E}"/>
                </a:ext>
              </a:extLst>
            </p:cNvPr>
            <p:cNvSpPr/>
            <p:nvPr/>
          </p:nvSpPr>
          <p:spPr>
            <a:xfrm>
              <a:off x="2471293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34DA7DA-E7A9-544D-AAD9-60AB316CF38C}"/>
                </a:ext>
              </a:extLst>
            </p:cNvPr>
            <p:cNvSpPr txBox="1"/>
            <p:nvPr/>
          </p:nvSpPr>
          <p:spPr>
            <a:xfrm>
              <a:off x="2629691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70C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2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12B54E7-94D1-A948-BD8F-59ECBB9D9892}"/>
                </a:ext>
              </a:extLst>
            </p:cNvPr>
            <p:cNvSpPr/>
            <p:nvPr/>
          </p:nvSpPr>
          <p:spPr>
            <a:xfrm>
              <a:off x="9174724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2103B31-EA54-4540-8258-DD7FE9A013A2}"/>
                </a:ext>
              </a:extLst>
            </p:cNvPr>
            <p:cNvSpPr txBox="1"/>
            <p:nvPr/>
          </p:nvSpPr>
          <p:spPr>
            <a:xfrm>
              <a:off x="9329073" y="207367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4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5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35702630-7338-6A48-83BF-3CFADFE8111F}"/>
                </a:ext>
              </a:extLst>
            </p:cNvPr>
            <p:cNvSpPr/>
            <p:nvPr/>
          </p:nvSpPr>
          <p:spPr>
            <a:xfrm>
              <a:off x="10940772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E17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0F100A7-DDC4-0B4F-A79D-111AE2019AE6}"/>
                </a:ext>
              </a:extLst>
            </p:cNvPr>
            <p:cNvSpPr txBox="1"/>
            <p:nvPr/>
          </p:nvSpPr>
          <p:spPr>
            <a:xfrm>
              <a:off x="11099170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AE1735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6</a:t>
              </a: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F5F3E7E-5CCE-E343-B754-C3AEEEA9ABD0}"/>
                </a:ext>
              </a:extLst>
            </p:cNvPr>
            <p:cNvSpPr/>
            <p:nvPr/>
          </p:nvSpPr>
          <p:spPr>
            <a:xfrm>
              <a:off x="4265032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FC8855D-5AD5-254C-8499-A13666629E37}"/>
                </a:ext>
              </a:extLst>
            </p:cNvPr>
            <p:cNvSpPr txBox="1"/>
            <p:nvPr/>
          </p:nvSpPr>
          <p:spPr>
            <a:xfrm>
              <a:off x="4423430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5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3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25F7369-045F-2C4D-A733-6BB491E47204}"/>
                </a:ext>
              </a:extLst>
            </p:cNvPr>
            <p:cNvSpPr/>
            <p:nvPr/>
          </p:nvSpPr>
          <p:spPr>
            <a:xfrm>
              <a:off x="6744926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B1C7D10-20CE-3F4F-8A92-4113F6A3BB54}"/>
                </a:ext>
              </a:extLst>
            </p:cNvPr>
            <p:cNvSpPr txBox="1"/>
            <p:nvPr/>
          </p:nvSpPr>
          <p:spPr>
            <a:xfrm>
              <a:off x="6903324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7814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05376-0A28-8541-A56B-22EDDD69F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048" y="155667"/>
            <a:ext cx="11510682" cy="839415"/>
          </a:xfrm>
        </p:spPr>
        <p:txBody>
          <a:bodyPr/>
          <a:lstStyle/>
          <a:p>
            <a:r>
              <a:rPr lang="en-US" dirty="0"/>
              <a:t>Steps along the product development pathway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F2BEA0A-28E4-EE4C-B756-CB31F2C9812F}"/>
              </a:ext>
            </a:extLst>
          </p:cNvPr>
          <p:cNvGrpSpPr/>
          <p:nvPr/>
        </p:nvGrpSpPr>
        <p:grpSpPr>
          <a:xfrm>
            <a:off x="242048" y="2140707"/>
            <a:ext cx="11798819" cy="3744257"/>
            <a:chOff x="237971" y="1961781"/>
            <a:chExt cx="11798819" cy="3744257"/>
          </a:xfrm>
        </p:grpSpPr>
        <p:sp>
          <p:nvSpPr>
            <p:cNvPr id="4" name="Trapezoid 3">
              <a:extLst>
                <a:ext uri="{FF2B5EF4-FFF2-40B4-BE49-F238E27FC236}">
                  <a16:creationId xmlns:a16="http://schemas.microsoft.com/office/drawing/2014/main" id="{D960405D-BE0E-C444-AE81-554784104D70}"/>
                </a:ext>
              </a:extLst>
            </p:cNvPr>
            <p:cNvSpPr/>
            <p:nvPr/>
          </p:nvSpPr>
          <p:spPr>
            <a:xfrm rot="5400000">
              <a:off x="-822511" y="3121958"/>
              <a:ext cx="3648637" cy="1519520"/>
            </a:xfrm>
            <a:prstGeom prst="trapezoid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rapezoid 9">
              <a:extLst>
                <a:ext uri="{FF2B5EF4-FFF2-40B4-BE49-F238E27FC236}">
                  <a16:creationId xmlns:a16="http://schemas.microsoft.com/office/drawing/2014/main" id="{C51BA3B4-50EA-414F-ADBF-EBBDE78BF786}"/>
                </a:ext>
              </a:extLst>
            </p:cNvPr>
            <p:cNvSpPr/>
            <p:nvPr/>
          </p:nvSpPr>
          <p:spPr>
            <a:xfrm rot="5400000">
              <a:off x="943537" y="3121960"/>
              <a:ext cx="3648637" cy="1519520"/>
            </a:xfrm>
            <a:prstGeom prst="trapezoid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3D810D5C-44EB-AD4E-8FEA-245DF910DD02}"/>
                </a:ext>
              </a:extLst>
            </p:cNvPr>
            <p:cNvSpPr/>
            <p:nvPr/>
          </p:nvSpPr>
          <p:spPr>
            <a:xfrm rot="5400000">
              <a:off x="2709585" y="3121958"/>
              <a:ext cx="3648637" cy="1519520"/>
            </a:xfrm>
            <a:prstGeom prst="trapezoid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AB06299C-7385-9345-96DF-7D4E920DC339}"/>
                </a:ext>
              </a:extLst>
            </p:cNvPr>
            <p:cNvSpPr/>
            <p:nvPr/>
          </p:nvSpPr>
          <p:spPr>
            <a:xfrm rot="5400000">
              <a:off x="5180104" y="2408517"/>
              <a:ext cx="3648637" cy="2856753"/>
            </a:xfrm>
            <a:prstGeom prst="trapezoid">
              <a:avLst>
                <a:gd name="adj" fmla="val 12841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C81C721D-C767-4847-AF46-ED3BF53FCC62}"/>
                </a:ext>
              </a:extLst>
            </p:cNvPr>
            <p:cNvSpPr/>
            <p:nvPr/>
          </p:nvSpPr>
          <p:spPr>
            <a:xfrm rot="5400000">
              <a:off x="7599825" y="3121958"/>
              <a:ext cx="3648637" cy="1519520"/>
            </a:xfrm>
            <a:prstGeom prst="trapezoi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CE42ED3D-975B-1746-AA6B-65E5CDF838EF}"/>
                </a:ext>
              </a:extLst>
            </p:cNvPr>
            <p:cNvSpPr/>
            <p:nvPr/>
          </p:nvSpPr>
          <p:spPr>
            <a:xfrm rot="5400000">
              <a:off x="9365874" y="3121958"/>
              <a:ext cx="3648637" cy="1519520"/>
            </a:xfrm>
            <a:prstGeom prst="trapezoid">
              <a:avLst/>
            </a:prstGeom>
            <a:solidFill>
              <a:srgbClr val="AE1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603DFD62-F65F-7D47-9D4C-EDEC3379DCCF}"/>
                </a:ext>
              </a:extLst>
            </p:cNvPr>
            <p:cNvSpPr/>
            <p:nvPr/>
          </p:nvSpPr>
          <p:spPr>
            <a:xfrm rot="5400000">
              <a:off x="9947075" y="3646393"/>
              <a:ext cx="685799" cy="4064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8A34A59D-2744-CF49-B116-2CE46D77B383}"/>
                </a:ext>
              </a:extLst>
            </p:cNvPr>
            <p:cNvSpPr/>
            <p:nvPr/>
          </p:nvSpPr>
          <p:spPr>
            <a:xfrm rot="5400000">
              <a:off x="8169081" y="3678518"/>
              <a:ext cx="685799" cy="4064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7BD615F1-C6A7-B14F-8CC4-295B7258C15E}"/>
                </a:ext>
              </a:extLst>
            </p:cNvPr>
            <p:cNvSpPr/>
            <p:nvPr/>
          </p:nvSpPr>
          <p:spPr>
            <a:xfrm rot="5400000">
              <a:off x="5033309" y="3646393"/>
              <a:ext cx="685799" cy="406400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iangle 18">
              <a:extLst>
                <a:ext uri="{FF2B5EF4-FFF2-40B4-BE49-F238E27FC236}">
                  <a16:creationId xmlns:a16="http://schemas.microsoft.com/office/drawing/2014/main" id="{136019F8-9149-EB47-862E-9A3F3E63238C}"/>
                </a:ext>
              </a:extLst>
            </p:cNvPr>
            <p:cNvSpPr/>
            <p:nvPr/>
          </p:nvSpPr>
          <p:spPr>
            <a:xfrm rot="5400000">
              <a:off x="3333756" y="3678518"/>
              <a:ext cx="685799" cy="40640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riangle 19">
              <a:extLst>
                <a:ext uri="{FF2B5EF4-FFF2-40B4-BE49-F238E27FC236}">
                  <a16:creationId xmlns:a16="http://schemas.microsoft.com/office/drawing/2014/main" id="{AEE7B4DB-4477-BC40-BC8B-B552007AAB0B}"/>
                </a:ext>
              </a:extLst>
            </p:cNvPr>
            <p:cNvSpPr/>
            <p:nvPr/>
          </p:nvSpPr>
          <p:spPr>
            <a:xfrm rot="5400000">
              <a:off x="1464601" y="3678518"/>
              <a:ext cx="685799" cy="406400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3103428-2135-C34A-9AB6-9ADCA396BFD0}"/>
                </a:ext>
              </a:extLst>
            </p:cNvPr>
            <p:cNvSpPr txBox="1"/>
            <p:nvPr/>
          </p:nvSpPr>
          <p:spPr>
            <a:xfrm rot="475244">
              <a:off x="237971" y="3421394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Basic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Research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5FA6DC2-EBA9-054A-B23D-1886BC85B5ED}"/>
                </a:ext>
              </a:extLst>
            </p:cNvPr>
            <p:cNvSpPr txBox="1"/>
            <p:nvPr/>
          </p:nvSpPr>
          <p:spPr>
            <a:xfrm rot="475244">
              <a:off x="2036709" y="3434093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Design &amp; Discovery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B5C765-D67F-034D-8AE0-CDD481054446}"/>
                </a:ext>
              </a:extLst>
            </p:cNvPr>
            <p:cNvSpPr txBox="1"/>
            <p:nvPr/>
          </p:nvSpPr>
          <p:spPr>
            <a:xfrm rot="475244">
              <a:off x="3840063" y="3434093"/>
              <a:ext cx="1519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Pre-Clinical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AAF8EB7-FFA0-2E4D-8D9B-8879457EFD69}"/>
                </a:ext>
              </a:extLst>
            </p:cNvPr>
            <p:cNvSpPr txBox="1"/>
            <p:nvPr/>
          </p:nvSpPr>
          <p:spPr>
            <a:xfrm rot="650311">
              <a:off x="6012198" y="2899073"/>
              <a:ext cx="1933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Clinical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C9657D7-B87E-4B4B-9301-8DF363810AA3}"/>
                </a:ext>
              </a:extLst>
            </p:cNvPr>
            <p:cNvCxnSpPr>
              <a:cxnSpLocks/>
            </p:cNvCxnSpPr>
            <p:nvPr/>
          </p:nvCxnSpPr>
          <p:spPr>
            <a:xfrm>
              <a:off x="5844978" y="3429000"/>
              <a:ext cx="2232218" cy="4078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0F469B5-308F-9F4F-A96A-46A2A0362C70}"/>
                </a:ext>
              </a:extLst>
            </p:cNvPr>
            <p:cNvSpPr txBox="1"/>
            <p:nvPr/>
          </p:nvSpPr>
          <p:spPr>
            <a:xfrm rot="16977518">
              <a:off x="5560191" y="3935369"/>
              <a:ext cx="1181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EF4D413-54F5-1C41-B925-BBCA70B5A8BA}"/>
                </a:ext>
              </a:extLst>
            </p:cNvPr>
            <p:cNvSpPr txBox="1"/>
            <p:nvPr/>
          </p:nvSpPr>
          <p:spPr>
            <a:xfrm rot="16977518">
              <a:off x="6259533" y="4045187"/>
              <a:ext cx="1181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II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28FF124-AC12-7449-9EEF-5C5489833D01}"/>
                </a:ext>
              </a:extLst>
            </p:cNvPr>
            <p:cNvSpPr txBox="1"/>
            <p:nvPr/>
          </p:nvSpPr>
          <p:spPr>
            <a:xfrm rot="16977518">
              <a:off x="6830307" y="4196415"/>
              <a:ext cx="1281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Phase III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F5687F4-071D-8E4B-A113-C286DD8BFE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70467" y="3599430"/>
              <a:ext cx="272111" cy="11941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78E7F58-76DF-854A-9B0D-F7BB02972E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65940" y="3709248"/>
              <a:ext cx="272111" cy="11941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B6D9D71-E7C7-F84B-97C3-2105A9DAC452}"/>
                </a:ext>
              </a:extLst>
            </p:cNvPr>
            <p:cNvSpPr txBox="1"/>
            <p:nvPr/>
          </p:nvSpPr>
          <p:spPr>
            <a:xfrm rot="475244">
              <a:off x="8714409" y="3433211"/>
              <a:ext cx="15195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Regulatory Filing &amp; Approval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D7A893C-689E-8641-B61B-B87BBA348D91}"/>
                </a:ext>
              </a:extLst>
            </p:cNvPr>
            <p:cNvSpPr txBox="1"/>
            <p:nvPr/>
          </p:nvSpPr>
          <p:spPr>
            <a:xfrm rot="475244">
              <a:off x="10517269" y="3095409"/>
              <a:ext cx="1519521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Post-Marketing &amp; Investigator Initiated Research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B41AF94-ED28-004E-AE40-E4C71931C5AF}"/>
                </a:ext>
              </a:extLst>
            </p:cNvPr>
            <p:cNvSpPr/>
            <p:nvPr/>
          </p:nvSpPr>
          <p:spPr>
            <a:xfrm>
              <a:off x="705245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5AAD659-FB03-6146-B17B-8EBB91236997}"/>
                </a:ext>
              </a:extLst>
            </p:cNvPr>
            <p:cNvSpPr txBox="1"/>
            <p:nvPr/>
          </p:nvSpPr>
          <p:spPr>
            <a:xfrm>
              <a:off x="859594" y="207367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7030A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BA3BA175-40A6-2440-B018-1BC77C11605E}"/>
                </a:ext>
              </a:extLst>
            </p:cNvPr>
            <p:cNvSpPr/>
            <p:nvPr/>
          </p:nvSpPr>
          <p:spPr>
            <a:xfrm>
              <a:off x="2471293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34DA7DA-E7A9-544D-AAD9-60AB316CF38C}"/>
                </a:ext>
              </a:extLst>
            </p:cNvPr>
            <p:cNvSpPr txBox="1"/>
            <p:nvPr/>
          </p:nvSpPr>
          <p:spPr>
            <a:xfrm>
              <a:off x="2629691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70C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2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12B54E7-94D1-A948-BD8F-59ECBB9D9892}"/>
                </a:ext>
              </a:extLst>
            </p:cNvPr>
            <p:cNvSpPr/>
            <p:nvPr/>
          </p:nvSpPr>
          <p:spPr>
            <a:xfrm>
              <a:off x="9174724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2103B31-EA54-4540-8258-DD7FE9A013A2}"/>
                </a:ext>
              </a:extLst>
            </p:cNvPr>
            <p:cNvSpPr txBox="1"/>
            <p:nvPr/>
          </p:nvSpPr>
          <p:spPr>
            <a:xfrm>
              <a:off x="9329073" y="207367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4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5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35702630-7338-6A48-83BF-3CFADFE8111F}"/>
                </a:ext>
              </a:extLst>
            </p:cNvPr>
            <p:cNvSpPr/>
            <p:nvPr/>
          </p:nvSpPr>
          <p:spPr>
            <a:xfrm>
              <a:off x="10940772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AE17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0F100A7-DDC4-0B4F-A79D-111AE2019AE6}"/>
                </a:ext>
              </a:extLst>
            </p:cNvPr>
            <p:cNvSpPr txBox="1"/>
            <p:nvPr/>
          </p:nvSpPr>
          <p:spPr>
            <a:xfrm>
              <a:off x="11099170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AE1735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6</a:t>
              </a: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F5F3E7E-5CCE-E343-B754-C3AEEEA9ABD0}"/>
                </a:ext>
              </a:extLst>
            </p:cNvPr>
            <p:cNvSpPr/>
            <p:nvPr/>
          </p:nvSpPr>
          <p:spPr>
            <a:xfrm>
              <a:off x="4265032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FC8855D-5AD5-254C-8499-A13666629E37}"/>
                </a:ext>
              </a:extLst>
            </p:cNvPr>
            <p:cNvSpPr txBox="1"/>
            <p:nvPr/>
          </p:nvSpPr>
          <p:spPr>
            <a:xfrm>
              <a:off x="4423430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5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3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25F7369-045F-2C4D-A733-6BB491E47204}"/>
                </a:ext>
              </a:extLst>
            </p:cNvPr>
            <p:cNvSpPr/>
            <p:nvPr/>
          </p:nvSpPr>
          <p:spPr>
            <a:xfrm>
              <a:off x="6744926" y="1961781"/>
              <a:ext cx="593125" cy="59312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B1C7D10-20CE-3F4F-8A92-4113F6A3BB54}"/>
                </a:ext>
              </a:extLst>
            </p:cNvPr>
            <p:cNvSpPr txBox="1"/>
            <p:nvPr/>
          </p:nvSpPr>
          <p:spPr>
            <a:xfrm>
              <a:off x="6903324" y="2066221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75000"/>
                    </a:schemeClr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4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12345CB5-F5F7-EC4C-9E41-1649859BD95C}"/>
              </a:ext>
            </a:extLst>
          </p:cNvPr>
          <p:cNvSpPr/>
          <p:nvPr/>
        </p:nvSpPr>
        <p:spPr>
          <a:xfrm>
            <a:off x="0" y="1284051"/>
            <a:ext cx="12192000" cy="5573949"/>
          </a:xfrm>
          <a:prstGeom prst="rect">
            <a:avLst/>
          </a:prstGeom>
          <a:solidFill>
            <a:schemeClr val="bg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F004AB-CDBD-2D40-A673-2787643FC4AE}"/>
              </a:ext>
            </a:extLst>
          </p:cNvPr>
          <p:cNvSpPr txBox="1"/>
          <p:nvPr/>
        </p:nvSpPr>
        <p:spPr>
          <a:xfrm>
            <a:off x="1306635" y="3158919"/>
            <a:ext cx="9934776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err="1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VoxVote</a:t>
            </a:r>
            <a:endParaRPr lang="en-US" sz="11500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181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50F7D-0841-6946-AEC7-7AD027D0E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Stakeholders who can influence the pathway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4CFC0-713A-E849-AF75-6039F22F3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2700" indent="0">
              <a:buNone/>
            </a:pPr>
            <a:r>
              <a:rPr lang="en-US" sz="3200" b="1" dirty="0"/>
              <a:t>Stakeholders familiar to most advocates:</a:t>
            </a:r>
          </a:p>
          <a:p>
            <a:r>
              <a:rPr lang="en-US" dirty="0"/>
              <a:t>Study participants</a:t>
            </a:r>
          </a:p>
          <a:p>
            <a:r>
              <a:rPr lang="en-US" dirty="0"/>
              <a:t>Community and civil society representatives</a:t>
            </a:r>
          </a:p>
          <a:p>
            <a:r>
              <a:rPr lang="en-US" dirty="0"/>
              <a:t>Clinical research experts (academic, govt &amp; corporate)</a:t>
            </a:r>
          </a:p>
          <a:p>
            <a:r>
              <a:rPr lang="en-US" dirty="0"/>
              <a:t>Institutional review boards/ethics committees</a:t>
            </a:r>
          </a:p>
          <a:p>
            <a:r>
              <a:rPr lang="en-US" dirty="0"/>
              <a:t>Clinical trial site staff</a:t>
            </a:r>
          </a:p>
          <a:p>
            <a:r>
              <a:rPr lang="en-US" dirty="0"/>
              <a:t>Government funders</a:t>
            </a:r>
          </a:p>
          <a:p>
            <a:r>
              <a:rPr lang="en-US" dirty="0"/>
              <a:t>Private (foundation) funders</a:t>
            </a:r>
          </a:p>
          <a:p>
            <a:r>
              <a:rPr lang="en-US" dirty="0"/>
              <a:t>Pharmaceutical company representatives</a:t>
            </a:r>
          </a:p>
        </p:txBody>
      </p:sp>
    </p:spTree>
    <p:extLst>
      <p:ext uri="{BB962C8B-B14F-4D97-AF65-F5344CB8AC3E}">
        <p14:creationId xmlns:p14="http://schemas.microsoft.com/office/powerpoint/2010/main" val="287309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50F7D-0841-6946-AEC7-7AD027D0E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Stakeholders who can influence the pathway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4CFC0-713A-E849-AF75-6039F22F3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700" indent="0">
              <a:buNone/>
            </a:pPr>
            <a:r>
              <a:rPr lang="en-US" sz="3200" b="1" dirty="0"/>
              <a:t>Stakeholders familiar to some advocates:</a:t>
            </a:r>
          </a:p>
          <a:p>
            <a:r>
              <a:rPr lang="en-US" dirty="0"/>
              <a:t>Ethicists</a:t>
            </a:r>
          </a:p>
          <a:p>
            <a:r>
              <a:rPr lang="en-US" dirty="0"/>
              <a:t>Epidemiologists</a:t>
            </a:r>
          </a:p>
          <a:p>
            <a:r>
              <a:rPr lang="en-US" dirty="0"/>
              <a:t>Regulators</a:t>
            </a:r>
          </a:p>
          <a:p>
            <a:r>
              <a:rPr lang="en-US" dirty="0"/>
              <a:t>Normative Bodies (e.g. WHO)</a:t>
            </a:r>
          </a:p>
        </p:txBody>
      </p:sp>
    </p:spTree>
    <p:extLst>
      <p:ext uri="{BB962C8B-B14F-4D97-AF65-F5344CB8AC3E}">
        <p14:creationId xmlns:p14="http://schemas.microsoft.com/office/powerpoint/2010/main" val="4104034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50F7D-0841-6946-AEC7-7AD027D0E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Stakeholders who can influence the pathway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4CFC0-713A-E849-AF75-6039F22F3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700" indent="0">
              <a:buNone/>
            </a:pPr>
            <a:r>
              <a:rPr lang="en-US" sz="3200" b="1" dirty="0"/>
              <a:t>Highly influential stakeholders that advocates may not think of:</a:t>
            </a:r>
          </a:p>
          <a:p>
            <a:r>
              <a:rPr lang="en-US" dirty="0"/>
              <a:t>Private investors</a:t>
            </a:r>
          </a:p>
          <a:p>
            <a:r>
              <a:rPr lang="en-US" dirty="0"/>
              <a:t>Company shareholders</a:t>
            </a:r>
          </a:p>
          <a:p>
            <a:r>
              <a:rPr lang="en-US" dirty="0"/>
              <a:t>Industry analysts</a:t>
            </a:r>
          </a:p>
          <a:p>
            <a:r>
              <a:rPr lang="en-US" dirty="0"/>
              <a:t>Market researchers</a:t>
            </a:r>
          </a:p>
          <a:p>
            <a:r>
              <a:rPr lang="en-US" dirty="0"/>
              <a:t>Clinical Research Organizations (CROs)</a:t>
            </a:r>
          </a:p>
        </p:txBody>
      </p:sp>
    </p:spTree>
    <p:extLst>
      <p:ext uri="{BB962C8B-B14F-4D97-AF65-F5344CB8AC3E}">
        <p14:creationId xmlns:p14="http://schemas.microsoft.com/office/powerpoint/2010/main" val="323724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7660D-2455-004A-B6F5-7325D5078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Stakeholders: Reflections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81A33-3496-3C4C-99A9-5E77A02A1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225" y="2449285"/>
            <a:ext cx="11080376" cy="3727677"/>
          </a:xfrm>
        </p:spPr>
        <p:txBody>
          <a:bodyPr>
            <a:normAutofit/>
          </a:bodyPr>
          <a:lstStyle/>
          <a:p>
            <a:pPr marL="12700" indent="0" algn="ctr">
              <a:buNone/>
            </a:pPr>
            <a:r>
              <a:rPr lang="en-US" sz="11500" b="1" dirty="0" err="1">
                <a:solidFill>
                  <a:srgbClr val="AE1735"/>
                </a:solidFill>
              </a:rPr>
              <a:t>VoxVote</a:t>
            </a:r>
            <a:endParaRPr lang="en-US" sz="11500" b="1" dirty="0">
              <a:solidFill>
                <a:srgbClr val="AE17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7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EA8A94-4A24-6A42-9BF8-C79D514A3150}"/>
              </a:ext>
            </a:extLst>
          </p:cNvPr>
          <p:cNvSpPr txBox="1"/>
          <p:nvPr/>
        </p:nvSpPr>
        <p:spPr>
          <a:xfrm>
            <a:off x="0" y="0"/>
            <a:ext cx="12192000" cy="59093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US" b="1" dirty="0">
              <a:solidFill>
                <a:srgbClr val="AE1735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algn="ctr"/>
            <a:endParaRPr lang="en-US" b="1" dirty="0">
              <a:solidFill>
                <a:srgbClr val="AE1735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algn="ctr"/>
            <a:endParaRPr lang="en-US" sz="6000" b="1" dirty="0">
              <a:solidFill>
                <a:srgbClr val="AE1735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algn="ctr"/>
            <a:r>
              <a:rPr lang="en-US" sz="6000" b="1" dirty="0">
                <a:solidFill>
                  <a:srgbClr val="AE17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Let’s explore the steps</a:t>
            </a:r>
          </a:p>
          <a:p>
            <a:pPr algn="ctr"/>
            <a:r>
              <a:rPr lang="en-US" sz="6000" b="1" dirty="0">
                <a:solidFill>
                  <a:srgbClr val="AE17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and stakeholders using a</a:t>
            </a:r>
          </a:p>
          <a:p>
            <a:pPr algn="ctr"/>
            <a:r>
              <a:rPr lang="en-US" sz="6000" b="1" dirty="0">
                <a:solidFill>
                  <a:srgbClr val="AE17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real-world example</a:t>
            </a:r>
          </a:p>
          <a:p>
            <a:pPr algn="ctr"/>
            <a:endParaRPr lang="en-US" sz="6000" b="1" dirty="0">
              <a:solidFill>
                <a:srgbClr val="AE1735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algn="ctr"/>
            <a:endParaRPr lang="en-US" b="1" dirty="0">
              <a:solidFill>
                <a:srgbClr val="AE1735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algn="ctr"/>
            <a:endParaRPr lang="en-US" sz="2400" b="1" dirty="0">
              <a:solidFill>
                <a:srgbClr val="AE1735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96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</TotalTime>
  <Words>1653</Words>
  <Application>Microsoft Macintosh PowerPoint</Application>
  <PresentationFormat>Widescreen</PresentationFormat>
  <Paragraphs>357</Paragraphs>
  <Slides>23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Arial Narrow</vt:lpstr>
      <vt:lpstr>Calibri</vt:lpstr>
      <vt:lpstr>Cambria</vt:lpstr>
      <vt:lpstr>Courier New</vt:lpstr>
      <vt:lpstr>STIXGeneral-Regular</vt:lpstr>
      <vt:lpstr>System Font Regular</vt:lpstr>
      <vt:lpstr>Wingdings</vt:lpstr>
      <vt:lpstr>Office Theme</vt:lpstr>
      <vt:lpstr>HIV Prevention Product Pathway</vt:lpstr>
      <vt:lpstr>Steps along the product development pathway</vt:lpstr>
      <vt:lpstr>Steps along the product development pathway</vt:lpstr>
      <vt:lpstr>Steps along the product development pathway</vt:lpstr>
      <vt:lpstr>Stakeholders who can influence the pathway</vt:lpstr>
      <vt:lpstr>Stakeholders who can influence the pathway</vt:lpstr>
      <vt:lpstr>Stakeholders who can influence the pathway</vt:lpstr>
      <vt:lpstr>Stakeholders: Reflections</vt:lpstr>
      <vt:lpstr>PowerPoint Presentation</vt:lpstr>
      <vt:lpstr>PowerPoint Presentation</vt:lpstr>
      <vt:lpstr>Long-Acting Cabotegravir (CAB-LA) Research</vt:lpstr>
      <vt:lpstr>Where along the pathway is CAB-LA?</vt:lpstr>
      <vt:lpstr>HPTN-083</vt:lpstr>
      <vt:lpstr>HPTN-084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 Prevention Product Pathway</dc:title>
  <dc:creator>David Evans</dc:creator>
  <cp:lastModifiedBy>Microsoft Office User</cp:lastModifiedBy>
  <cp:revision>52</cp:revision>
  <dcterms:created xsi:type="dcterms:W3CDTF">2019-09-13T17:40:11Z</dcterms:created>
  <dcterms:modified xsi:type="dcterms:W3CDTF">2020-07-14T19:05:26Z</dcterms:modified>
</cp:coreProperties>
</file>